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4" r:id="rId4"/>
  </p:sldMasterIdLst>
  <p:notesMasterIdLst>
    <p:notesMasterId r:id="rId63"/>
  </p:notesMasterIdLst>
  <p:handoutMasterIdLst>
    <p:handoutMasterId r:id="rId64"/>
  </p:handoutMasterIdLst>
  <p:sldIdLst>
    <p:sldId id="327" r:id="rId5"/>
    <p:sldId id="292" r:id="rId6"/>
    <p:sldId id="338" r:id="rId7"/>
    <p:sldId id="329" r:id="rId8"/>
    <p:sldId id="296" r:id="rId9"/>
    <p:sldId id="294" r:id="rId10"/>
    <p:sldId id="293" r:id="rId11"/>
    <p:sldId id="262" r:id="rId12"/>
    <p:sldId id="263" r:id="rId13"/>
    <p:sldId id="264" r:id="rId14"/>
    <p:sldId id="341" r:id="rId15"/>
    <p:sldId id="297" r:id="rId16"/>
    <p:sldId id="344" r:id="rId17"/>
    <p:sldId id="266" r:id="rId18"/>
    <p:sldId id="298" r:id="rId19"/>
    <p:sldId id="267" r:id="rId20"/>
    <p:sldId id="268" r:id="rId21"/>
    <p:sldId id="300" r:id="rId22"/>
    <p:sldId id="332" r:id="rId23"/>
    <p:sldId id="269" r:id="rId24"/>
    <p:sldId id="330" r:id="rId25"/>
    <p:sldId id="333" r:id="rId26"/>
    <p:sldId id="334" r:id="rId27"/>
    <p:sldId id="270" r:id="rId28"/>
    <p:sldId id="272" r:id="rId29"/>
    <p:sldId id="302" r:id="rId30"/>
    <p:sldId id="303" r:id="rId31"/>
    <p:sldId id="290" r:id="rId32"/>
    <p:sldId id="301" r:id="rId33"/>
    <p:sldId id="304" r:id="rId34"/>
    <p:sldId id="335" r:id="rId35"/>
    <p:sldId id="331" r:id="rId36"/>
    <p:sldId id="305" r:id="rId37"/>
    <p:sldId id="306" r:id="rId38"/>
    <p:sldId id="307" r:id="rId39"/>
    <p:sldId id="336" r:id="rId40"/>
    <p:sldId id="308" r:id="rId41"/>
    <p:sldId id="309" r:id="rId42"/>
    <p:sldId id="342" r:id="rId43"/>
    <p:sldId id="337" r:id="rId44"/>
    <p:sldId id="311" r:id="rId45"/>
    <p:sldId id="312" r:id="rId46"/>
    <p:sldId id="313" r:id="rId47"/>
    <p:sldId id="34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40" r:id="rId56"/>
    <p:sldId id="339" r:id="rId57"/>
    <p:sldId id="321" r:id="rId58"/>
    <p:sldId id="322" r:id="rId59"/>
    <p:sldId id="323" r:id="rId60"/>
    <p:sldId id="324" r:id="rId61"/>
    <p:sldId id="32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33CC33"/>
    <a:srgbClr val="CFCFCF"/>
    <a:srgbClr val="336699"/>
    <a:srgbClr val="006600"/>
    <a:srgbClr val="33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8" autoAdjust="0"/>
    <p:restoredTop sz="94670" autoAdjust="0"/>
  </p:normalViewPr>
  <p:slideViewPr>
    <p:cSldViewPr snapToGrid="0">
      <p:cViewPr varScale="1">
        <p:scale>
          <a:sx n="87" d="100"/>
          <a:sy n="87" d="100"/>
        </p:scale>
        <p:origin x="-14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76"/>
    </p:cViewPr>
  </p:sorterViewPr>
  <p:notesViewPr>
    <p:cSldViewPr snapToGrid="0">
      <p:cViewPr varScale="1">
        <p:scale>
          <a:sx n="60" d="100"/>
          <a:sy n="60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D4A3713B-3EEF-4F74-A191-31154B326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92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fld id="{3D42305F-18D9-4081-A22C-8EC3CAAE2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6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3A672F4-CB8F-480A-B130-9E694C905A47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6CECE1C-3E27-4E92-A090-89221CC6B33F}" type="slidenum">
              <a:rPr lang="en-US" altLang="en-US" b="0"/>
              <a:pPr algn="r">
                <a:spcBef>
                  <a:spcPct val="0"/>
                </a:spcBef>
              </a:pPr>
              <a:t>11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1967616-3BBB-4704-BCD4-AB262E6214E0}" type="slidenum">
              <a:rPr lang="en-US" altLang="en-US" b="0"/>
              <a:pPr algn="r">
                <a:spcBef>
                  <a:spcPct val="0"/>
                </a:spcBef>
              </a:pPr>
              <a:t>12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CD648DF-38DA-47FA-A6F1-449DFA6D77AA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75A5960-DE1B-45A8-B8B5-51B2B9BCA9CA}" type="slidenum">
              <a:rPr lang="en-US" altLang="en-US" b="0"/>
              <a:pPr algn="r">
                <a:spcBef>
                  <a:spcPct val="0"/>
                </a:spcBef>
              </a:pPr>
              <a:t>14</a:t>
            </a:fld>
            <a:endParaRPr lang="en-US" altLang="en-US" b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8CEB9C09-CE5B-427C-A216-916F0EF6E380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EFC7BB67-8CE0-4007-B74B-669D7785B001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A4D60C8-9351-490D-ACF3-23ABFABE1546}" type="slidenum">
              <a:rPr lang="en-US" altLang="en-US" b="0"/>
              <a:pPr algn="r">
                <a:spcBef>
                  <a:spcPct val="0"/>
                </a:spcBef>
              </a:pPr>
              <a:t>17</a:t>
            </a:fld>
            <a:endParaRPr lang="en-US" altLang="en-US" b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2C0B98C5-F00C-4EC7-AF62-0FFB94CCB83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45D197E-9630-4DBE-9669-5E9C5DFE885F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057E0128-5A2F-4B86-BE5C-962C5B3AD78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93E90F11-9C76-423B-B833-764A8C784379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79D1241-2F42-4D90-8969-AFB4C599FDC5}" type="slidenum">
              <a:rPr lang="en-US" altLang="en-US" b="0"/>
              <a:pPr algn="r">
                <a:spcBef>
                  <a:spcPct val="0"/>
                </a:spcBef>
              </a:pPr>
              <a:t>25</a:t>
            </a:fld>
            <a:endParaRPr lang="en-US" altLang="en-US" b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E1561C8-938A-48B1-A29E-6526EFE7AB7F}" type="slidenum">
              <a:rPr lang="en-US" altLang="en-US" b="0"/>
              <a:pPr algn="r">
                <a:spcBef>
                  <a:spcPct val="0"/>
                </a:spcBef>
              </a:pPr>
              <a:t>26</a:t>
            </a:fld>
            <a:endParaRPr lang="en-US" altLang="en-US" b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41F21CC4-82B7-44E9-8531-3F652A34B2B0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B14BF42-E45E-43AE-92E0-2E31B5884105}" type="slidenum">
              <a:rPr lang="en-US" altLang="en-US" b="0"/>
              <a:pPr algn="r">
                <a:spcBef>
                  <a:spcPct val="0"/>
                </a:spcBef>
              </a:pPr>
              <a:t>28</a:t>
            </a:fld>
            <a:endParaRPr lang="en-US" altLang="en-US" b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539EFCE-F037-4982-9478-7313C7D24B95}" type="slidenum">
              <a:rPr lang="en-US" altLang="en-US" b="0"/>
              <a:pPr algn="r">
                <a:spcBef>
                  <a:spcPct val="0"/>
                </a:spcBef>
              </a:pPr>
              <a:t>2</a:t>
            </a:fld>
            <a:endParaRPr lang="en-US" altLang="en-US" b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4EC595B-0225-4F44-B45F-E81CE2044564}" type="slidenum">
              <a:rPr lang="en-US" altLang="en-US" b="0"/>
              <a:pPr algn="r">
                <a:spcBef>
                  <a:spcPct val="0"/>
                </a:spcBef>
              </a:pPr>
              <a:t>29</a:t>
            </a:fld>
            <a:endParaRPr lang="en-US" altLang="en-US" b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2F38EC6-7036-4DCB-B064-4BEEBA92839A}" type="slidenum">
              <a:rPr lang="en-US" altLang="en-US" b="0"/>
              <a:pPr algn="r">
                <a:spcBef>
                  <a:spcPct val="0"/>
                </a:spcBef>
              </a:pPr>
              <a:t>32</a:t>
            </a:fld>
            <a:endParaRPr lang="en-US" altLang="en-US" b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82A5D19-0F20-4A9E-9C6D-7EE2C87BF14A}" type="slidenum">
              <a:rPr lang="en-US" altLang="en-US" b="0"/>
              <a:pPr algn="r">
                <a:spcBef>
                  <a:spcPct val="0"/>
                </a:spcBef>
              </a:pPr>
              <a:t>33</a:t>
            </a:fld>
            <a:endParaRPr lang="en-US" altLang="en-US" b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4748337-82B3-44D5-8F82-E6DAA365E0C6}" type="slidenum">
              <a:rPr lang="en-US" altLang="en-US" b="0"/>
              <a:pPr algn="r">
                <a:spcBef>
                  <a:spcPct val="0"/>
                </a:spcBef>
              </a:pPr>
              <a:t>34</a:t>
            </a:fld>
            <a:endParaRPr lang="en-US" altLang="en-US" b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EA96C56-9037-4409-8DA7-9F4FBE9008DA}" type="slidenum">
              <a:rPr lang="en-US" altLang="en-US" b="0"/>
              <a:pPr algn="r">
                <a:spcBef>
                  <a:spcPct val="0"/>
                </a:spcBef>
              </a:pPr>
              <a:t>36</a:t>
            </a:fld>
            <a:endParaRPr lang="en-US" altLang="en-US" b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A125406-5ABB-447A-8B87-52A2BF6D85AE}" type="slidenum">
              <a:rPr lang="en-US" altLang="en-US" b="0"/>
              <a:pPr algn="r">
                <a:spcBef>
                  <a:spcPct val="0"/>
                </a:spcBef>
              </a:pPr>
              <a:t>37</a:t>
            </a:fld>
            <a:endParaRPr lang="en-US" altLang="en-US" b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9554A2E-2D0B-4646-AB46-932D50FF3D7F}" type="slidenum">
              <a:rPr lang="en-US" altLang="en-US" b="0"/>
              <a:pPr algn="r">
                <a:spcBef>
                  <a:spcPct val="0"/>
                </a:spcBef>
              </a:pPr>
              <a:t>38</a:t>
            </a:fld>
            <a:endParaRPr lang="en-US" altLang="en-US" b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4AB80805-CE79-47AE-A81A-98C7F1F309E8}" type="slidenum">
              <a:rPr lang="en-US" altLang="en-US" b="0"/>
              <a:pPr algn="r">
                <a:spcBef>
                  <a:spcPct val="0"/>
                </a:spcBef>
              </a:pPr>
              <a:t>3</a:t>
            </a:fld>
            <a:endParaRPr lang="en-US" altLang="en-US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9B9D683E-CA95-4873-9689-450E6EBDABB1}" type="slidenum">
              <a:rPr lang="en-US" altLang="en-US" b="0"/>
              <a:pPr algn="r">
                <a:spcBef>
                  <a:spcPct val="0"/>
                </a:spcBef>
              </a:pPr>
              <a:t>40</a:t>
            </a:fld>
            <a:endParaRPr lang="en-US" altLang="en-US" b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60974CC-8B80-488B-9BA9-B799781A3272}" type="slidenum">
              <a:rPr lang="en-US" altLang="en-US" b="0"/>
              <a:pPr algn="r">
                <a:spcBef>
                  <a:spcPct val="0"/>
                </a:spcBef>
              </a:pPr>
              <a:t>41</a:t>
            </a:fld>
            <a:endParaRPr lang="en-US" altLang="en-US" b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F91275C-A5E5-44DE-881D-E1EE356A0C3D}" type="slidenum">
              <a:rPr lang="en-US" altLang="en-US" b="0"/>
              <a:pPr algn="r">
                <a:spcBef>
                  <a:spcPct val="0"/>
                </a:spcBef>
              </a:pPr>
              <a:t>42</a:t>
            </a:fld>
            <a:endParaRPr lang="en-US" altLang="en-US" b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9B0E3A7-C4DC-4751-955B-EB2919CE6B06}" type="slidenum">
              <a:rPr lang="en-US" altLang="en-US" b="0"/>
              <a:pPr algn="r">
                <a:spcBef>
                  <a:spcPct val="0"/>
                </a:spcBef>
              </a:pPr>
              <a:t>44</a:t>
            </a:fld>
            <a:endParaRPr lang="en-US" altLang="en-US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4757BAB-90C5-4B47-B840-50D8536C3528}" type="slidenum">
              <a:rPr lang="en-US" altLang="en-US" b="0"/>
              <a:pPr algn="r">
                <a:spcBef>
                  <a:spcPct val="0"/>
                </a:spcBef>
              </a:pPr>
              <a:t>45</a:t>
            </a:fld>
            <a:endParaRPr lang="en-US" altLang="en-US" b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0A41A5F-DAAB-4AB0-84E0-B78AEEFB3AE4}" type="slidenum">
              <a:rPr lang="en-US" altLang="en-US" b="0"/>
              <a:pPr algn="r">
                <a:spcBef>
                  <a:spcPct val="0"/>
                </a:spcBef>
              </a:pPr>
              <a:t>46</a:t>
            </a:fld>
            <a:endParaRPr lang="en-US" altLang="en-US" b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CCEBCE0-625A-4491-AEAD-87E016B80DE2}" type="slidenum">
              <a:rPr lang="en-US" altLang="en-US" b="0"/>
              <a:pPr algn="r">
                <a:spcBef>
                  <a:spcPct val="0"/>
                </a:spcBef>
              </a:pPr>
              <a:t>47</a:t>
            </a:fld>
            <a:endParaRPr lang="en-US" altLang="en-US" b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882F1B2-2847-4EF6-9846-ED7CE2C62CEB}" type="slidenum">
              <a:rPr lang="en-US" altLang="en-US" b="0"/>
              <a:pPr algn="r">
                <a:spcBef>
                  <a:spcPct val="0"/>
                </a:spcBef>
              </a:pPr>
              <a:t>48</a:t>
            </a:fld>
            <a:endParaRPr lang="en-US" altLang="en-US" b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47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4958BCA-CB6C-4572-AD54-E72EE7885EAA}" type="slidenum">
              <a:rPr lang="en-US" altLang="en-US" b="0"/>
              <a:pPr algn="r">
                <a:spcBef>
                  <a:spcPct val="0"/>
                </a:spcBef>
              </a:pPr>
              <a:t>4</a:t>
            </a:fld>
            <a:endParaRPr lang="en-US" altLang="en-US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00C46C9-3D0B-41F8-8627-27DC3B487C91}" type="slidenum">
              <a:rPr lang="en-US" altLang="en-US" b="0"/>
              <a:pPr algn="r">
                <a:spcBef>
                  <a:spcPct val="0"/>
                </a:spcBef>
              </a:pPr>
              <a:t>49</a:t>
            </a:fld>
            <a:endParaRPr lang="en-US" altLang="en-US" b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050F535-C315-497C-B1B3-F56F407A2019}" type="slidenum">
              <a:rPr lang="en-US" altLang="en-US" b="0"/>
              <a:pPr algn="r">
                <a:spcBef>
                  <a:spcPct val="0"/>
                </a:spcBef>
              </a:pPr>
              <a:t>50</a:t>
            </a:fld>
            <a:endParaRPr lang="en-US" altLang="en-US" b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228BC63-8873-406C-AD6B-5E92135A9224}" type="slidenum">
              <a:rPr lang="en-US" altLang="en-US" b="0"/>
              <a:pPr algn="r">
                <a:spcBef>
                  <a:spcPct val="0"/>
                </a:spcBef>
              </a:pPr>
              <a:t>53</a:t>
            </a:fld>
            <a:endParaRPr lang="en-US" altLang="en-US" b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14D09735-916F-4B74-860E-C7C52C05BB3E}" type="slidenum">
              <a:rPr lang="en-US" altLang="en-US" b="0"/>
              <a:pPr algn="r">
                <a:spcBef>
                  <a:spcPct val="0"/>
                </a:spcBef>
              </a:pPr>
              <a:t>54</a:t>
            </a:fld>
            <a:endParaRPr lang="en-US" altLang="en-US" b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E014FE0D-7DFF-4A08-9038-76CA9C12E241}" type="slidenum">
              <a:rPr lang="en-US" altLang="en-US" b="0"/>
              <a:pPr algn="r">
                <a:spcBef>
                  <a:spcPct val="0"/>
                </a:spcBef>
              </a:pPr>
              <a:t>55</a:t>
            </a:fld>
            <a:endParaRPr lang="en-US" altLang="en-US" b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95ECF8E-8CB8-4C43-A24E-3EE1B1D09E27}" type="slidenum">
              <a:rPr lang="en-US" altLang="en-US" b="0"/>
              <a:pPr algn="r">
                <a:spcBef>
                  <a:spcPct val="0"/>
                </a:spcBef>
              </a:pPr>
              <a:t>56</a:t>
            </a:fld>
            <a:endParaRPr lang="en-US" altLang="en-US" b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D54B82DA-6B95-4BB7-BA5C-D56250A4D4A4}" type="slidenum">
              <a:rPr lang="en-US" altLang="en-US" b="0"/>
              <a:pPr algn="r">
                <a:spcBef>
                  <a:spcPct val="0"/>
                </a:spcBef>
              </a:pPr>
              <a:t>57</a:t>
            </a:fld>
            <a:endParaRPr lang="en-US" altLang="en-US" b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FC495DB-2DEA-4BFF-AAE4-E8C3928D0C2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F742CD64-7389-4D7F-AF0D-ACC7970BE6D6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0"/>
              </a:spcBef>
            </a:pPr>
            <a:fld id="{CF851CBB-112B-40E1-927E-D91526B2EF7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1079500" y="44450"/>
            <a:ext cx="5435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3600" b="0" smtClean="0">
              <a:solidFill>
                <a:schemeClr val="bg1"/>
              </a:solidFill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620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42F26F-9639-40DA-BAFA-E64A6C002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5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A7AD0B7-F3C1-48B0-9098-592877BA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4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405606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</a:t>
            </a:r>
          </a:p>
          <a:p>
            <a:pPr>
              <a:defRPr/>
            </a:pPr>
            <a:r>
              <a:rPr lang="en-US"/>
              <a:t> Unit 4 Disaster Medical Operations – Part 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10388" y="6273800"/>
            <a:ext cx="1000125" cy="3270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61BF65C-9D85-482B-B0CC-EF143F02A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2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D4F3AD6-E96E-490F-9010-F3B9D2DB9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990F305-8C89-4A40-9466-682581ADE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7696875-70BD-498C-8A04-5B85261E1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164D171-EF01-4192-9EBB-D574F401D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2AC1748-2397-4409-BE54-F0ADF8E0C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fema_logo_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E3FF15F-56AA-4DF4-9EF2-F4CDA0E11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27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D9DA4F7-83CF-4441-9B68-EECA2BCEE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3825" y="6245225"/>
            <a:ext cx="31384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US"/>
              <a:t>CERT Basic Training: Unit 4 Disaster Medical Operations – Part 2</a:t>
            </a:r>
          </a:p>
        </p:txBody>
      </p:sp>
      <p:sp>
        <p:nvSpPr>
          <p:cNvPr id="280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26150" y="6264275"/>
            <a:ext cx="175736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r>
              <a:rPr lang="en-US"/>
              <a:t>4-</a:t>
            </a:r>
            <a:fld id="{9AA1EF68-C302-4030-8D7B-CFE6E002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Text Box 8"/>
          <p:cNvSpPr txBox="1">
            <a:spLocks noChangeArrowheads="1"/>
          </p:cNvSpPr>
          <p:nvPr userDrawn="1"/>
        </p:nvSpPr>
        <p:spPr bwMode="auto">
          <a:xfrm>
            <a:off x="1079500" y="44450"/>
            <a:ext cx="5435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2055" name="Picture 4" descr="cert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6159500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●"/>
        <a:defRPr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rgbClr val="0066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000">
          <a:solidFill>
            <a:srgbClr val="0066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Disaster Medical Operations — Part 2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Unit 4</a:t>
            </a:r>
          </a:p>
        </p:txBody>
      </p:sp>
      <p:pic>
        <p:nvPicPr>
          <p:cNvPr id="11268" name="Picture 5" descr="CitiCorp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62865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5" descr="fema_logo_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108735BB-A7BC-4018-82FE-BC2D41C6CCB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945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Functions of Disaster Medical Operations</a:t>
            </a:r>
          </a:p>
        </p:txBody>
      </p:sp>
      <p:sp>
        <p:nvSpPr>
          <p:cNvPr id="19460" name="Rectangle 1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Triage 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eaLnBrk="1" hangingPunct="1"/>
            <a:r>
              <a:rPr lang="en-US" altLang="en-US" smtClean="0"/>
              <a:t>Transport</a:t>
            </a:r>
          </a:p>
          <a:p>
            <a:pPr eaLnBrk="1" hangingPunct="1"/>
            <a:r>
              <a:rPr lang="en-US" altLang="en-US" smtClean="0"/>
              <a:t>Morgue</a:t>
            </a:r>
          </a:p>
          <a:p>
            <a:pPr eaLnBrk="1" hangingPunct="1"/>
            <a:r>
              <a:rPr lang="en-US" altLang="en-US" smtClean="0"/>
              <a:t>Supply</a:t>
            </a:r>
          </a:p>
        </p:txBody>
      </p:sp>
      <p:pic>
        <p:nvPicPr>
          <p:cNvPr id="19461" name="Picture 12" descr="Ambula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924050"/>
            <a:ext cx="5524500" cy="367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0644ADC9-81D1-43DB-9BD9-2ECFB726160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Establish a Medical Treatment Area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846638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Select site and set up treatment area as soon as injured survivors are confirmed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When determining best location(s) for treatment area, consider: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Safety of rescuers and survivors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Most effective use of resources</a:t>
            </a:r>
          </a:p>
        </p:txBody>
      </p:sp>
      <p:pic>
        <p:nvPicPr>
          <p:cNvPr id="20485" name="Picture 6" descr="CERT Medical Treatment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958975"/>
            <a:ext cx="3411538" cy="294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 descr="Treatment site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0FB765A6-E260-4C57-877E-FEC6296F1CB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Area Site Selection</a:t>
            </a:r>
          </a:p>
        </p:txBody>
      </p:sp>
      <p:sp>
        <p:nvSpPr>
          <p:cNvPr id="21508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site selected should be:</a:t>
            </a:r>
          </a:p>
          <a:p>
            <a:pPr lvl="1" eaLnBrk="1" hangingPunct="1"/>
            <a:r>
              <a:rPr lang="en-US" altLang="en-US" smtClean="0"/>
              <a:t>In a safe area, free of hazards and debris</a:t>
            </a:r>
          </a:p>
          <a:p>
            <a:pPr lvl="1" eaLnBrk="1" hangingPunct="1"/>
            <a:r>
              <a:rPr lang="en-US" altLang="en-US" smtClean="0"/>
              <a:t>Upwind, uphill, and upstream (if possible) from hazard zone(s)</a:t>
            </a:r>
          </a:p>
          <a:p>
            <a:pPr lvl="1" eaLnBrk="1" hangingPunct="1"/>
            <a:r>
              <a:rPr lang="en-US" altLang="en-US" smtClean="0"/>
              <a:t>Accessible by transportation vehicles</a:t>
            </a:r>
          </a:p>
          <a:p>
            <a:pPr lvl="1" eaLnBrk="1" hangingPunct="1"/>
            <a:r>
              <a:rPr lang="en-US" altLang="en-US" smtClean="0"/>
              <a:t>Expandable </a:t>
            </a:r>
          </a:p>
        </p:txBody>
      </p:sp>
      <p:pic>
        <p:nvPicPr>
          <p:cNvPr id="21509" name="Picture 14" descr="4-18_TreatmentAreaSiteSelection_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988" y="2146300"/>
            <a:ext cx="43656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9493CBA6-1DDD-41E7-A51B-7A335CE8FD9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Most Effective Use of CERT Resources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107363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To help meet the challenge of limited resources, CERT may need to establish:</a:t>
            </a:r>
          </a:p>
          <a:p>
            <a:pPr lvl="1" eaLnBrk="1" hangingPunct="1"/>
            <a:r>
              <a:rPr lang="en-US" altLang="en-US" smtClean="0"/>
              <a:t>Decentralized medical treatment location (more than one location)</a:t>
            </a:r>
          </a:p>
          <a:p>
            <a:pPr lvl="1" eaLnBrk="1" hangingPunct="1"/>
            <a:r>
              <a:rPr lang="en-US" altLang="en-US" smtClean="0"/>
              <a:t>Centralized medical treatment location (one location)</a:t>
            </a:r>
          </a:p>
        </p:txBody>
      </p:sp>
      <p:sp>
        <p:nvSpPr>
          <p:cNvPr id="225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E385F771-6DB3-4162-AD05-0FAA6908F2BF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3555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Area Layout</a:t>
            </a:r>
          </a:p>
        </p:txBody>
      </p:sp>
      <p:sp>
        <p:nvSpPr>
          <p:cNvPr id="23556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Four treatment areas:</a:t>
            </a:r>
          </a:p>
          <a:p>
            <a:pPr lvl="1" eaLnBrk="1" hangingPunct="1"/>
            <a:r>
              <a:rPr lang="en-US" altLang="en-US" smtClean="0">
                <a:solidFill>
                  <a:srgbClr val="FF0000"/>
                </a:solidFill>
              </a:rPr>
              <a:t>“I” for Immediate care</a:t>
            </a:r>
          </a:p>
          <a:p>
            <a:pPr lvl="1" eaLnBrk="1" hangingPunct="1"/>
            <a:r>
              <a:rPr lang="en-US" altLang="en-US" smtClean="0">
                <a:solidFill>
                  <a:srgbClr val="FF9900"/>
                </a:solidFill>
              </a:rPr>
              <a:t>“D” for Delayed care</a:t>
            </a:r>
          </a:p>
          <a:p>
            <a:pPr lvl="1" eaLnBrk="1" hangingPunct="1"/>
            <a:r>
              <a:rPr lang="en-US" altLang="en-US" smtClean="0">
                <a:solidFill>
                  <a:srgbClr val="33CC33"/>
                </a:solidFill>
              </a:rPr>
              <a:t>“M” for Minor injuries/walking wounded</a:t>
            </a:r>
          </a:p>
          <a:p>
            <a:pPr lvl="1" eaLnBrk="1" hangingPunct="1"/>
            <a:r>
              <a:rPr lang="en-US" altLang="en-US" smtClean="0"/>
              <a:t>“DEAD” for the morgue</a:t>
            </a:r>
          </a:p>
        </p:txBody>
      </p:sp>
      <p:pic>
        <p:nvPicPr>
          <p:cNvPr id="23557" name="Picture 9" descr="triage drill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603625"/>
            <a:ext cx="3154363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5858F304-783F-4DB7-AD6A-16789987240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457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Area Layout</a:t>
            </a:r>
          </a:p>
        </p:txBody>
      </p:sp>
      <p:pic>
        <p:nvPicPr>
          <p:cNvPr id="24580" name="Picture 5" descr="Treatment area layout showing the organization for the incident site, triage, transportation and morgu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341438"/>
            <a:ext cx="682148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77FE04F5-416F-48E0-8F75-5BF972894BA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560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Area Organization</a:t>
            </a:r>
          </a:p>
        </p:txBody>
      </p:sp>
      <p:sp>
        <p:nvSpPr>
          <p:cNvPr id="25604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Assign treatment leader to each treatment area</a:t>
            </a:r>
          </a:p>
          <a:p>
            <a:pPr eaLnBrk="1" hangingPunct="1"/>
            <a:r>
              <a:rPr lang="en-US" altLang="en-US" sz="2800" smtClean="0"/>
              <a:t>Document thoroughly</a:t>
            </a:r>
          </a:p>
          <a:p>
            <a:pPr lvl="1" eaLnBrk="1" hangingPunct="1"/>
            <a:r>
              <a:rPr lang="en-US" altLang="en-US" sz="2400" smtClean="0"/>
              <a:t>Available identifying information</a:t>
            </a:r>
          </a:p>
          <a:p>
            <a:pPr lvl="1" eaLnBrk="1" hangingPunct="1"/>
            <a:r>
              <a:rPr lang="en-US" altLang="en-US" sz="2400" smtClean="0"/>
              <a:t>Description (age, sex, body build, estimated height)</a:t>
            </a:r>
          </a:p>
          <a:p>
            <a:pPr lvl="1" eaLnBrk="1" hangingPunct="1"/>
            <a:r>
              <a:rPr lang="en-US" altLang="en-US" sz="2400" smtClean="0"/>
              <a:t>Clothing</a:t>
            </a:r>
          </a:p>
          <a:p>
            <a:pPr lvl="1" eaLnBrk="1" hangingPunct="1"/>
            <a:r>
              <a:rPr lang="en-US" altLang="en-US" sz="2400" smtClean="0"/>
              <a:t>Injuries</a:t>
            </a:r>
          </a:p>
          <a:p>
            <a:pPr lvl="1" eaLnBrk="1" hangingPunct="1"/>
            <a:r>
              <a:rPr lang="en-US" altLang="en-US" sz="2400" smtClean="0"/>
              <a:t>Treatment</a:t>
            </a:r>
          </a:p>
          <a:p>
            <a:pPr lvl="1" eaLnBrk="1" hangingPunct="1"/>
            <a:r>
              <a:rPr lang="en-US" altLang="en-US" sz="2400" smtClean="0"/>
              <a:t>Transfer location</a:t>
            </a:r>
          </a:p>
        </p:txBody>
      </p:sp>
      <p:pic>
        <p:nvPicPr>
          <p:cNvPr id="25605" name="Picture 9" descr="Check 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600450"/>
            <a:ext cx="2190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AD058EAB-147F-4943-B4E0-565E58A71DA9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662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Head-to-Toe Assessment</a:t>
            </a:r>
          </a:p>
        </p:txBody>
      </p:sp>
      <p:sp>
        <p:nvSpPr>
          <p:cNvPr id="26628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 of head-to-toe assessment:</a:t>
            </a:r>
          </a:p>
          <a:p>
            <a:pPr lvl="1" eaLnBrk="1" hangingPunct="1"/>
            <a:r>
              <a:rPr lang="en-US" altLang="en-US" smtClean="0"/>
              <a:t>Determine extent of injuries</a:t>
            </a:r>
          </a:p>
          <a:p>
            <a:pPr lvl="1" eaLnBrk="1" hangingPunct="1"/>
            <a:r>
              <a:rPr lang="en-US" altLang="en-US" smtClean="0"/>
              <a:t>Determine type of </a:t>
            </a:r>
            <a:br>
              <a:rPr lang="en-US" altLang="en-US" smtClean="0"/>
            </a:br>
            <a:r>
              <a:rPr lang="en-US" altLang="en-US" smtClean="0"/>
              <a:t>treatment needed</a:t>
            </a:r>
          </a:p>
          <a:p>
            <a:pPr lvl="1" eaLnBrk="1" hangingPunct="1"/>
            <a:r>
              <a:rPr lang="en-US" altLang="en-US" smtClean="0"/>
              <a:t>Document injuries</a:t>
            </a:r>
          </a:p>
        </p:txBody>
      </p:sp>
      <p:pic>
        <p:nvPicPr>
          <p:cNvPr id="26629" name="Picture 10" descr="Treatment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520825"/>
            <a:ext cx="3954463" cy="421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015DCB55-7B98-458D-BDA4-AC76737A3A65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765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DCAP-BTLS</a:t>
            </a:r>
          </a:p>
        </p:txBody>
      </p:sp>
      <p:sp>
        <p:nvSpPr>
          <p:cNvPr id="27652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Deformities</a:t>
            </a:r>
          </a:p>
          <a:p>
            <a:pPr eaLnBrk="1" hangingPunct="1"/>
            <a:r>
              <a:rPr lang="en-US" altLang="en-US" smtClean="0"/>
              <a:t>Contusions</a:t>
            </a:r>
          </a:p>
          <a:p>
            <a:pPr eaLnBrk="1" hangingPunct="1"/>
            <a:r>
              <a:rPr lang="en-US" altLang="en-US" smtClean="0"/>
              <a:t>Abrasions</a:t>
            </a:r>
          </a:p>
          <a:p>
            <a:pPr eaLnBrk="1" hangingPunct="1"/>
            <a:r>
              <a:rPr lang="en-US" altLang="en-US" smtClean="0"/>
              <a:t>Punctures</a:t>
            </a:r>
          </a:p>
          <a:p>
            <a:pPr eaLnBrk="1" hangingPunct="1"/>
            <a:r>
              <a:rPr lang="en-US" altLang="en-US" smtClean="0"/>
              <a:t>Burns</a:t>
            </a:r>
          </a:p>
          <a:p>
            <a:pPr eaLnBrk="1" hangingPunct="1"/>
            <a:r>
              <a:rPr lang="en-US" altLang="en-US" smtClean="0"/>
              <a:t>Tenderness</a:t>
            </a:r>
          </a:p>
          <a:p>
            <a:pPr eaLnBrk="1" hangingPunct="1"/>
            <a:r>
              <a:rPr lang="en-US" altLang="en-US" smtClean="0"/>
              <a:t>Lacerations</a:t>
            </a:r>
          </a:p>
          <a:p>
            <a:pPr eaLnBrk="1" hangingPunct="1"/>
            <a:r>
              <a:rPr lang="en-US" altLang="en-US" smtClean="0"/>
              <a:t>Swelling</a:t>
            </a:r>
          </a:p>
        </p:txBody>
      </p:sp>
      <p:pic>
        <p:nvPicPr>
          <p:cNvPr id="27653" name="Picture 7" descr="DCAP - BT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1173163"/>
            <a:ext cx="4576762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A9AFD1BA-9117-450B-B24B-958EDE58422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and When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Light damage: assess in place</a:t>
            </a:r>
          </a:p>
          <a:p>
            <a:pPr eaLnBrk="1" hangingPunct="1"/>
            <a:r>
              <a:rPr lang="en-US" altLang="en-US" smtClean="0"/>
              <a:t>Moderate damage: move to treatment area first</a:t>
            </a:r>
          </a:p>
          <a:p>
            <a:pPr eaLnBrk="1" hangingPunct="1"/>
            <a:r>
              <a:rPr lang="en-US" altLang="en-US" smtClean="0"/>
              <a:t>Assess and tag everyone</a:t>
            </a:r>
          </a:p>
          <a:p>
            <a:pPr eaLnBrk="1" hangingPunct="1"/>
            <a:r>
              <a:rPr lang="en-US" altLang="en-US" smtClean="0"/>
              <a:t>Both verbal and hands on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867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89750" y="6273800"/>
            <a:ext cx="1009650" cy="327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6B3F9B95-57DB-4739-8CA3-840194550FE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229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3 Review</a:t>
            </a:r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3 “Killers”</a:t>
            </a:r>
          </a:p>
          <a:p>
            <a:pPr lvl="1" eaLnBrk="1" hangingPunct="1"/>
            <a:r>
              <a:rPr lang="en-US" altLang="en-US" smtClean="0"/>
              <a:t>Airway obstruction</a:t>
            </a:r>
          </a:p>
          <a:p>
            <a:pPr lvl="1" eaLnBrk="1" hangingPunct="1"/>
            <a:r>
              <a:rPr lang="en-US" altLang="en-US" smtClean="0"/>
              <a:t>Excessive bleeding</a:t>
            </a:r>
          </a:p>
          <a:p>
            <a:pPr lvl="1" eaLnBrk="1" hangingPunct="1"/>
            <a:r>
              <a:rPr lang="en-US" altLang="en-US" smtClean="0"/>
              <a:t>Shock</a:t>
            </a:r>
          </a:p>
        </p:txBody>
      </p:sp>
      <p:pic>
        <p:nvPicPr>
          <p:cNvPr id="12293" name="Picture 12" descr="Volunt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2663825"/>
            <a:ext cx="3916362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5" descr="fema_logo_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B19FF74A-2A2B-43E4-A9E3-BE68A6735AD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9699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Conducting Head-to-Toe Assessment</a:t>
            </a:r>
          </a:p>
        </p:txBody>
      </p:sp>
      <p:sp>
        <p:nvSpPr>
          <p:cNvPr id="29700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Pay careful attention</a:t>
            </a:r>
          </a:p>
          <a:p>
            <a:pPr eaLnBrk="1" hangingPunct="1"/>
            <a:r>
              <a:rPr lang="en-US" altLang="en-US" smtClean="0"/>
              <a:t>Look, listen, and feel</a:t>
            </a:r>
          </a:p>
          <a:p>
            <a:pPr eaLnBrk="1" hangingPunct="1"/>
            <a:r>
              <a:rPr lang="en-US" altLang="en-US" smtClean="0"/>
              <a:t>Check own hands for patient bleeding </a:t>
            </a:r>
          </a:p>
          <a:p>
            <a:pPr eaLnBrk="1" hangingPunct="1"/>
            <a:r>
              <a:rPr lang="en-US" altLang="en-US" smtClean="0"/>
              <a:t>If you suspect a spinal injury in unconscious survivors, treat accordingly</a:t>
            </a:r>
          </a:p>
          <a:p>
            <a:pPr eaLnBrk="1" hangingPunct="1"/>
            <a:r>
              <a:rPr lang="en-US" altLang="en-US" smtClean="0"/>
              <a:t>Check PMS in all extremities</a:t>
            </a:r>
          </a:p>
          <a:p>
            <a:pPr eaLnBrk="1" hangingPunct="1"/>
            <a:r>
              <a:rPr lang="en-US" altLang="en-US" smtClean="0"/>
              <a:t>Look for medical identification</a:t>
            </a:r>
          </a:p>
        </p:txBody>
      </p:sp>
      <p:sp>
        <p:nvSpPr>
          <p:cNvPr id="2970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107386CF-1A48-4043-90EB-C5CE2C378A7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Order of Assessment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Head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Neck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Shoulders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Chest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Arms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Abdomen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Pelvis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Legs</a:t>
            </a:r>
          </a:p>
        </p:txBody>
      </p:sp>
      <p:pic>
        <p:nvPicPr>
          <p:cNvPr id="30725" name="Picture 5" descr="Treatment a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917700"/>
            <a:ext cx="4505325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53BCFF0D-C069-4728-92C0-BA8470B4D3C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Closed-Head, Neck, Spinal Injuries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no harm</a:t>
            </a:r>
          </a:p>
          <a:p>
            <a:pPr lvl="1" eaLnBrk="1" hangingPunct="1"/>
            <a:r>
              <a:rPr lang="en-US" altLang="en-US" smtClean="0"/>
              <a:t>Minimize movement of head and neck</a:t>
            </a:r>
          </a:p>
          <a:p>
            <a:pPr eaLnBrk="1" hangingPunct="1"/>
            <a:r>
              <a:rPr lang="en-US" altLang="en-US" smtClean="0"/>
              <a:t>Keep spine in straight line</a:t>
            </a:r>
          </a:p>
          <a:p>
            <a:pPr eaLnBrk="1" hangingPunct="1"/>
            <a:r>
              <a:rPr lang="en-US" altLang="en-US" smtClean="0"/>
              <a:t>Stabilize head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3174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B08DE24C-7CA0-4226-AD35-63504DEEAF6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Treating Burns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Conduct thorough sizeup</a:t>
            </a:r>
          </a:p>
          <a:p>
            <a:pPr eaLnBrk="1" hangingPunct="1"/>
            <a:r>
              <a:rPr lang="en-US" altLang="en-US" smtClean="0"/>
              <a:t>Treat with first aid</a:t>
            </a:r>
          </a:p>
          <a:p>
            <a:pPr lvl="1" eaLnBrk="1" hangingPunct="1"/>
            <a:r>
              <a:rPr lang="en-US" altLang="en-US" smtClean="0"/>
              <a:t>Cool burned area</a:t>
            </a:r>
          </a:p>
          <a:p>
            <a:pPr lvl="1" eaLnBrk="1" hangingPunct="1"/>
            <a:r>
              <a:rPr lang="en-US" altLang="en-US" smtClean="0"/>
              <a:t>Cover with sterile cloth to reduce risk of infection </a:t>
            </a: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FF194FEF-22A8-404A-ABC9-64999D0428E5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379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Burn Severity</a:t>
            </a:r>
          </a:p>
        </p:txBody>
      </p:sp>
      <p:sp>
        <p:nvSpPr>
          <p:cNvPr id="33796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Factors that affect burn severity:</a:t>
            </a:r>
          </a:p>
          <a:p>
            <a:pPr lvl="1" eaLnBrk="1" hangingPunct="1"/>
            <a:r>
              <a:rPr lang="en-US" altLang="en-US" smtClean="0"/>
              <a:t>Temperature of burning agent</a:t>
            </a:r>
          </a:p>
          <a:p>
            <a:pPr lvl="1" eaLnBrk="1" hangingPunct="1"/>
            <a:r>
              <a:rPr lang="en-US" altLang="en-US" smtClean="0"/>
              <a:t>Period of time survivor exposed</a:t>
            </a:r>
          </a:p>
          <a:p>
            <a:pPr lvl="1" eaLnBrk="1" hangingPunct="1"/>
            <a:r>
              <a:rPr lang="en-US" altLang="en-US" smtClean="0"/>
              <a:t>Area of body affected</a:t>
            </a:r>
          </a:p>
          <a:p>
            <a:pPr lvl="1" eaLnBrk="1" hangingPunct="1"/>
            <a:r>
              <a:rPr lang="en-US" altLang="en-US" smtClean="0"/>
              <a:t>Size of area burned</a:t>
            </a:r>
          </a:p>
          <a:p>
            <a:pPr lvl="1" eaLnBrk="1" hangingPunct="1"/>
            <a:r>
              <a:rPr lang="en-US" altLang="en-US" smtClean="0"/>
              <a:t>Depth of burn </a:t>
            </a:r>
          </a:p>
        </p:txBody>
      </p:sp>
      <p:pic>
        <p:nvPicPr>
          <p:cNvPr id="33797" name="Picture 8" descr="Third degree burn on 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02000"/>
            <a:ext cx="34544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961A6086-D932-4E3A-966C-0AF3D4211317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4819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Burn Classifications</a:t>
            </a:r>
          </a:p>
        </p:txBody>
      </p:sp>
      <p:sp>
        <p:nvSpPr>
          <p:cNvPr id="34820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Superficial: epidermis</a:t>
            </a:r>
          </a:p>
          <a:p>
            <a:pPr eaLnBrk="1" hangingPunct="1"/>
            <a:r>
              <a:rPr lang="en-US" altLang="en-US" smtClean="0"/>
              <a:t>Partial Thickness: dermis and epidermis</a:t>
            </a:r>
          </a:p>
          <a:p>
            <a:pPr eaLnBrk="1" hangingPunct="1"/>
            <a:r>
              <a:rPr lang="en-US" altLang="en-US" smtClean="0"/>
              <a:t>Full Thickness: subcutaneous layer and all layers above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4821" name="Picture 9" descr="Burn Severity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3190875"/>
            <a:ext cx="4665662" cy="280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9E3B9852-DBB0-43AE-9054-2AE580B195C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5843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Burn Treatment: DOs</a:t>
            </a:r>
          </a:p>
        </p:txBody>
      </p:sp>
      <p:sp>
        <p:nvSpPr>
          <p:cNvPr id="35844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treating a burn survivor, DO:</a:t>
            </a:r>
          </a:p>
          <a:p>
            <a:pPr lvl="1" eaLnBrk="1" hangingPunct="1"/>
            <a:r>
              <a:rPr lang="en-US" altLang="en-US" smtClean="0"/>
              <a:t>Cool skin or clothing if they are still hot</a:t>
            </a:r>
          </a:p>
          <a:p>
            <a:pPr lvl="1" eaLnBrk="1" hangingPunct="1"/>
            <a:r>
              <a:rPr lang="en-US" altLang="en-US" smtClean="0"/>
              <a:t>Cover burn loosely with dry, sterile dressings to keep air out, reduce pain, and prevent infection</a:t>
            </a:r>
          </a:p>
          <a:p>
            <a:pPr lvl="1" eaLnBrk="1" hangingPunct="1"/>
            <a:r>
              <a:rPr lang="en-US" altLang="en-US" smtClean="0"/>
              <a:t>Elevate burned extremities</a:t>
            </a:r>
          </a:p>
        </p:txBody>
      </p:sp>
      <p:sp>
        <p:nvSpPr>
          <p:cNvPr id="3584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30405FCF-5E6D-4B27-A944-5FA1F547DAD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686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Burn Treatment: DON’Ts</a:t>
            </a:r>
          </a:p>
        </p:txBody>
      </p:sp>
      <p:sp>
        <p:nvSpPr>
          <p:cNvPr id="3686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treating a burn survivor, DO NOT:</a:t>
            </a:r>
          </a:p>
          <a:p>
            <a:pPr lvl="1" eaLnBrk="1" hangingPunct="1"/>
            <a:r>
              <a:rPr lang="en-US" altLang="en-US" smtClean="0"/>
              <a:t>Use ice </a:t>
            </a:r>
          </a:p>
          <a:p>
            <a:pPr lvl="1" eaLnBrk="1" hangingPunct="1"/>
            <a:r>
              <a:rPr lang="en-US" altLang="en-US" smtClean="0"/>
              <a:t>Apply antiseptics, ointments, or other remedies</a:t>
            </a:r>
          </a:p>
          <a:p>
            <a:pPr lvl="1" eaLnBrk="1" hangingPunct="1"/>
            <a:r>
              <a:rPr lang="en-US" altLang="en-US" smtClean="0"/>
              <a:t>Remove shreds of tissue, break blisters, or remove adhered particles of clothing</a:t>
            </a:r>
          </a:p>
        </p:txBody>
      </p:sp>
      <p:sp>
        <p:nvSpPr>
          <p:cNvPr id="36869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68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20092412-6E57-422C-95AB-CEBA163959E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789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for Chemical Burns</a:t>
            </a:r>
          </a:p>
        </p:txBody>
      </p:sp>
      <p:sp>
        <p:nvSpPr>
          <p:cNvPr id="37892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03200" y="1341438"/>
            <a:ext cx="8940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Remove cause of burn + affected clothing/jewelry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If irritant is dry, gently brush away as much as possible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en-US" altLang="en-US" sz="2400" smtClean="0"/>
              <a:t>Always brush away from eyes, survivor, and you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Flush with lots of cool running water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Apply cool, wet compress to relieve </a:t>
            </a:r>
            <a:br>
              <a:rPr lang="en-US" altLang="en-US" sz="2800" smtClean="0"/>
            </a:br>
            <a:r>
              <a:rPr lang="en-US" altLang="en-US" sz="2800" smtClean="0"/>
              <a:t>pain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Cover wound loosely with </a:t>
            </a:r>
            <a:br>
              <a:rPr lang="en-US" altLang="en-US" sz="2800" smtClean="0"/>
            </a:br>
            <a:r>
              <a:rPr lang="en-US" altLang="en-US" sz="2800" smtClean="0"/>
              <a:t>dry, sterile or clean dressing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Treat for shock if appropriate</a:t>
            </a:r>
          </a:p>
        </p:txBody>
      </p:sp>
      <p:pic>
        <p:nvPicPr>
          <p:cNvPr id="37893" name="Picture 6" descr="skull and crossbones symbo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3346450"/>
            <a:ext cx="22955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B2A15628-2166-46C9-A819-BAF946BDA81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89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Inhalation Burns Signs and Symptoms</a:t>
            </a:r>
          </a:p>
        </p:txBody>
      </p:sp>
      <p:sp>
        <p:nvSpPr>
          <p:cNvPr id="38916" name="Rectangle 1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Sudden loss of consciousness</a:t>
            </a:r>
          </a:p>
          <a:p>
            <a:pPr eaLnBrk="1" hangingPunct="1"/>
            <a:r>
              <a:rPr lang="en-US" altLang="en-US" sz="2400" smtClean="0"/>
              <a:t>Evidence of respiratory distress or upper airway obstruction</a:t>
            </a:r>
          </a:p>
          <a:p>
            <a:pPr eaLnBrk="1" hangingPunct="1"/>
            <a:r>
              <a:rPr lang="en-US" altLang="en-US" sz="2400" smtClean="0"/>
              <a:t>Soot around mouth or nose</a:t>
            </a:r>
          </a:p>
          <a:p>
            <a:pPr eaLnBrk="1" hangingPunct="1"/>
            <a:r>
              <a:rPr lang="en-US" altLang="en-US" sz="2400" smtClean="0"/>
              <a:t>Singed facial hair</a:t>
            </a:r>
          </a:p>
          <a:p>
            <a:pPr eaLnBrk="1" hangingPunct="1"/>
            <a:r>
              <a:rPr lang="en-US" altLang="en-US" sz="2400" smtClean="0"/>
              <a:t>Burns around face or neck</a:t>
            </a:r>
          </a:p>
        </p:txBody>
      </p:sp>
      <p:pic>
        <p:nvPicPr>
          <p:cNvPr id="38917" name="Picture 7" descr="Inhalation Bu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562100"/>
            <a:ext cx="4029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 </a:t>
            </a:r>
            <a:r>
              <a:rPr lang="en-US" dirty="0" err="1" smtClean="0"/>
              <a:t>Sizeup</a:t>
            </a:r>
            <a:endParaRPr lang="en-US" dirty="0"/>
          </a:p>
        </p:txBody>
      </p:sp>
      <p:grpSp>
        <p:nvGrpSpPr>
          <p:cNvPr id="4" name="Diagram 4" descr="Arrows"/>
          <p:cNvGrpSpPr>
            <a:grpSpLocks/>
          </p:cNvGrpSpPr>
          <p:nvPr/>
        </p:nvGrpSpPr>
        <p:grpSpPr bwMode="auto">
          <a:xfrm>
            <a:off x="4593772" y="1341438"/>
            <a:ext cx="4038600" cy="4525962"/>
            <a:chOff x="1608" y="735"/>
            <a:chExt cx="2544" cy="2851"/>
          </a:xfrm>
        </p:grpSpPr>
        <p:sp>
          <p:nvSpPr>
            <p:cNvPr id="5" name="_s1028"/>
            <p:cNvSpPr>
              <a:spLocks noChangeArrowheads="1" noTextEdit="1"/>
            </p:cNvSpPr>
            <p:nvPr/>
          </p:nvSpPr>
          <p:spPr bwMode="auto">
            <a:xfrm>
              <a:off x="1959" y="949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_s1029"/>
            <p:cNvSpPr>
              <a:spLocks noChangeArrowheads="1" noTextEdit="1"/>
            </p:cNvSpPr>
            <p:nvPr/>
          </p:nvSpPr>
          <p:spPr bwMode="auto">
            <a:xfrm rot="7200000">
              <a:off x="2211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_s1030"/>
            <p:cNvSpPr>
              <a:spLocks noChangeArrowheads="1" noTextEdit="1"/>
            </p:cNvSpPr>
            <p:nvPr/>
          </p:nvSpPr>
          <p:spPr bwMode="auto">
            <a:xfrm rot="14400000">
              <a:off x="1707" y="1385"/>
              <a:ext cx="1843" cy="1843"/>
            </a:xfrm>
            <a:custGeom>
              <a:avLst/>
              <a:gdLst>
                <a:gd name="G0" fmla="+- -5242880 0 0"/>
                <a:gd name="G1" fmla="+- -8519680 0 0"/>
                <a:gd name="G2" fmla="+- -5242880 0 -8519680"/>
                <a:gd name="G3" fmla="+- 10800 0 0"/>
                <a:gd name="G4" fmla="+- 0 0 -524288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8519680"/>
                <a:gd name="G10" fmla="+- 7200 0 2700"/>
                <a:gd name="G11" fmla="cos G10 -5242880"/>
                <a:gd name="G12" fmla="sin G10 -5242880"/>
                <a:gd name="G13" fmla="cos 13500 -5242880"/>
                <a:gd name="G14" fmla="sin 13500 -524288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242880"/>
                <a:gd name="G22" fmla="sin G20 -5242880"/>
                <a:gd name="G23" fmla="+- G21 10800 0"/>
                <a:gd name="G24" fmla="+- G12 G23 G22"/>
                <a:gd name="G25" fmla="+- G22 G23 G11"/>
                <a:gd name="G26" fmla="cos 10800 -5242880"/>
                <a:gd name="G27" fmla="sin 10800 -5242880"/>
                <a:gd name="G28" fmla="cos 7200 -5242880"/>
                <a:gd name="G29" fmla="sin 7200 -524288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8519680"/>
                <a:gd name="G36" fmla="sin G34 -8519680"/>
                <a:gd name="G37" fmla="+/ -8519680 -524288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004 w 21600"/>
                <a:gd name="T5" fmla="*/ 368 h 21600"/>
                <a:gd name="T6" fmla="*/ 5014 w 21600"/>
                <a:gd name="T7" fmla="*/ 3905 h 21600"/>
                <a:gd name="T8" fmla="*/ 8936 w 21600"/>
                <a:gd name="T9" fmla="*/ 3845 h 21600"/>
                <a:gd name="T10" fmla="*/ 13144 w 21600"/>
                <a:gd name="T11" fmla="*/ -2495 h 21600"/>
                <a:gd name="T12" fmla="*/ 16794 w 21600"/>
                <a:gd name="T13" fmla="*/ 2717 h 21600"/>
                <a:gd name="T14" fmla="*/ 11581 w 21600"/>
                <a:gd name="T15" fmla="*/ 636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2050" y="3709"/>
                  </a:moveTo>
                  <a:cubicBezTo>
                    <a:pt x="11637" y="3636"/>
                    <a:pt x="11219" y="3600"/>
                    <a:pt x="10800" y="3600"/>
                  </a:cubicBezTo>
                  <a:cubicBezTo>
                    <a:pt x="9107" y="3599"/>
                    <a:pt x="7468" y="4196"/>
                    <a:pt x="6171" y="5284"/>
                  </a:cubicBezTo>
                  <a:lnTo>
                    <a:pt x="3857" y="2526"/>
                  </a:lnTo>
                  <a:cubicBezTo>
                    <a:pt x="5802" y="894"/>
                    <a:pt x="8260" y="-1"/>
                    <a:pt x="10800" y="0"/>
                  </a:cubicBezTo>
                  <a:cubicBezTo>
                    <a:pt x="11428" y="0"/>
                    <a:pt x="12056" y="54"/>
                    <a:pt x="12675" y="164"/>
                  </a:cubicBezTo>
                  <a:lnTo>
                    <a:pt x="13144" y="-2495"/>
                  </a:lnTo>
                  <a:lnTo>
                    <a:pt x="16794" y="2717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_s1031"/>
            <p:cNvSpPr>
              <a:spLocks noChangeArrowheads="1"/>
            </p:cNvSpPr>
            <p:nvPr/>
          </p:nvSpPr>
          <p:spPr bwMode="auto">
            <a:xfrm>
              <a:off x="3385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_s1032"/>
            <p:cNvSpPr>
              <a:spLocks noChangeArrowheads="1"/>
            </p:cNvSpPr>
            <p:nvPr/>
          </p:nvSpPr>
          <p:spPr bwMode="auto">
            <a:xfrm>
              <a:off x="2511" y="2801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_s1033"/>
            <p:cNvSpPr>
              <a:spLocks noChangeArrowheads="1"/>
            </p:cNvSpPr>
            <p:nvPr/>
          </p:nvSpPr>
          <p:spPr bwMode="auto">
            <a:xfrm>
              <a:off x="1637" y="1287"/>
              <a:ext cx="739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280" y="1647"/>
              <a:ext cx="139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</a:rPr>
                <a:t>REMEMBER:</a:t>
              </a:r>
              <a:r>
                <a:rPr kumimoji="0" lang="en-US" alt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CERT SIZEUP IS A CONTINUAL PROCESS</a:t>
              </a:r>
            </a:p>
          </p:txBody>
        </p:sp>
      </p:grpSp>
      <p:sp>
        <p:nvSpPr>
          <p:cNvPr id="103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59229" y="1341438"/>
            <a:ext cx="4038600" cy="4525962"/>
          </a:xfrm>
        </p:spPr>
        <p:txBody>
          <a:bodyPr/>
          <a:lstStyle/>
          <a:p>
            <a:pPr marL="533400" indent="-533400" eaLnBrk="1" hangingPunct="1">
              <a:buClrTx/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Gather Facts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Assess Damage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Consider Probabilities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Assess Your Situation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Establish Priorities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Make Decisions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Develop Plan of Action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Take Action</a:t>
            </a:r>
          </a:p>
          <a:p>
            <a:pPr marL="533400" indent="-533400" eaLnBrk="1" hangingPunct="1">
              <a:buClrTx/>
              <a:buFontTx/>
              <a:buAutoNum type="arabicPeriod"/>
            </a:pPr>
            <a:r>
              <a:rPr lang="en-US" altLang="en-US" sz="2400" dirty="0" smtClean="0">
                <a:solidFill>
                  <a:schemeClr val="tx1"/>
                </a:solidFill>
              </a:rPr>
              <a:t>Evaluate Progress</a:t>
            </a:r>
          </a:p>
        </p:txBody>
      </p:sp>
      <p:sp>
        <p:nvSpPr>
          <p:cNvPr id="10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  <p:sp>
        <p:nvSpPr>
          <p:cNvPr id="10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1D997E12-01A5-4160-90D5-2BC50691A6D8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39FC91A0-7DDD-48EE-AE6B-DA48771EA4CF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3993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Wound Care</a:t>
            </a:r>
          </a:p>
        </p:txBody>
      </p:sp>
      <p:sp>
        <p:nvSpPr>
          <p:cNvPr id="3994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0767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Control bleeding</a:t>
            </a:r>
          </a:p>
          <a:p>
            <a:pPr eaLnBrk="1" hangingPunct="1"/>
            <a:r>
              <a:rPr lang="en-US" altLang="en-US" smtClean="0"/>
              <a:t>Clean wound</a:t>
            </a:r>
          </a:p>
          <a:p>
            <a:pPr eaLnBrk="1" hangingPunct="1"/>
            <a:r>
              <a:rPr lang="en-US" altLang="en-US" smtClean="0"/>
              <a:t>Apply dressing and bandage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9941" name="Picture 18" descr="Gloved hand for manu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463675"/>
            <a:ext cx="2836862" cy="434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B539C6AC-EEA9-4605-AEC9-C870559D7E3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Cleaning and Bandaging Wounds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Clean by irrigating with clean, room temperature water</a:t>
            </a:r>
          </a:p>
          <a:p>
            <a:pPr lvl="1" eaLnBrk="1" hangingPunct="1"/>
            <a:r>
              <a:rPr lang="en-US" altLang="en-US" smtClean="0"/>
              <a:t>NEVER use hydrogen peroxide</a:t>
            </a:r>
          </a:p>
          <a:p>
            <a:pPr lvl="1" eaLnBrk="1" hangingPunct="1"/>
            <a:r>
              <a:rPr lang="en-US" altLang="en-US" smtClean="0"/>
              <a:t>Irrigate but do not scrub</a:t>
            </a:r>
          </a:p>
          <a:p>
            <a:pPr eaLnBrk="1" hangingPunct="1"/>
            <a:r>
              <a:rPr lang="en-US" altLang="en-US" smtClean="0"/>
              <a:t>Apply dressing and bandage</a:t>
            </a:r>
          </a:p>
          <a:p>
            <a:pPr lvl="1" eaLnBrk="1" hangingPunct="1"/>
            <a:r>
              <a:rPr lang="en-US" altLang="en-US" smtClean="0"/>
              <a:t>Dressing applied directly to wound</a:t>
            </a:r>
          </a:p>
          <a:p>
            <a:pPr lvl="1" eaLnBrk="1" hangingPunct="1"/>
            <a:r>
              <a:rPr lang="en-US" altLang="en-US" smtClean="0"/>
              <a:t>Bandage holds dressing in place</a:t>
            </a:r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494C9FBF-91C3-4319-BCE9-BA6CD2E265F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Rules of Dressing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active bleeding:</a:t>
            </a:r>
          </a:p>
          <a:p>
            <a:pPr lvl="1" eaLnBrk="1" hangingPunct="1"/>
            <a:r>
              <a:rPr lang="en-US" altLang="en-US" smtClean="0"/>
              <a:t>Redress OVER existing dressing</a:t>
            </a:r>
          </a:p>
          <a:p>
            <a:pPr eaLnBrk="1" hangingPunct="1"/>
            <a:r>
              <a:rPr lang="en-US" altLang="en-US" smtClean="0"/>
              <a:t>If no active bleeding:</a:t>
            </a:r>
          </a:p>
          <a:p>
            <a:pPr lvl="1" eaLnBrk="1" hangingPunct="1"/>
            <a:r>
              <a:rPr lang="en-US" altLang="en-US" smtClean="0"/>
              <a:t>Remove bandage and dressing to flush wound</a:t>
            </a:r>
          </a:p>
          <a:p>
            <a:pPr lvl="1" eaLnBrk="1" hangingPunct="1"/>
            <a:r>
              <a:rPr lang="en-US" altLang="en-US" smtClean="0"/>
              <a:t>Check for infection every 4-6 hours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198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A9AF7460-B5E1-490F-8CE6-BF866467399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301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Signs of Infection</a:t>
            </a:r>
          </a:p>
        </p:txBody>
      </p:sp>
      <p:sp>
        <p:nvSpPr>
          <p:cNvPr id="43012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Signs of possible infection</a:t>
            </a:r>
          </a:p>
          <a:p>
            <a:pPr lvl="1" eaLnBrk="1" hangingPunct="1"/>
            <a:r>
              <a:rPr lang="en-US" altLang="en-US" smtClean="0"/>
              <a:t>Swelling around  wound site</a:t>
            </a:r>
          </a:p>
          <a:p>
            <a:pPr lvl="1" eaLnBrk="1" hangingPunct="1"/>
            <a:r>
              <a:rPr lang="en-US" altLang="en-US" smtClean="0"/>
              <a:t>Discoloration</a:t>
            </a:r>
          </a:p>
          <a:p>
            <a:pPr lvl="1" eaLnBrk="1" hangingPunct="1"/>
            <a:r>
              <a:rPr lang="en-US" altLang="en-US" smtClean="0"/>
              <a:t>Discharge from wound</a:t>
            </a:r>
          </a:p>
          <a:p>
            <a:pPr lvl="1" eaLnBrk="1" hangingPunct="1"/>
            <a:r>
              <a:rPr lang="en-US" altLang="en-US" smtClean="0"/>
              <a:t>Red striations from wound site</a:t>
            </a:r>
          </a:p>
        </p:txBody>
      </p:sp>
      <p:pic>
        <p:nvPicPr>
          <p:cNvPr id="43013" name="Picture 7" descr="infected sk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60775"/>
            <a:ext cx="3594100" cy="184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16" descr="infected sk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352550"/>
            <a:ext cx="307975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E35D4B9D-D0EC-40C9-982C-76525E7CE263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Amputations</a:t>
            </a:r>
          </a:p>
        </p:txBody>
      </p:sp>
      <p:sp>
        <p:nvSpPr>
          <p:cNvPr id="4403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 bleeding; treat shock</a:t>
            </a:r>
          </a:p>
          <a:p>
            <a:pPr eaLnBrk="1" hangingPunct="1"/>
            <a:r>
              <a:rPr lang="en-US" altLang="en-US" smtClean="0"/>
              <a:t>If amputated body part is found:</a:t>
            </a:r>
          </a:p>
          <a:p>
            <a:pPr lvl="1" eaLnBrk="1" hangingPunct="1"/>
            <a:r>
              <a:rPr lang="en-US" altLang="en-US" smtClean="0"/>
              <a:t>Save tissue parts, wrapped in clean material and placed in plastic bag</a:t>
            </a:r>
          </a:p>
          <a:p>
            <a:pPr lvl="1" eaLnBrk="1" hangingPunct="1"/>
            <a:r>
              <a:rPr lang="en-US" altLang="en-US" smtClean="0"/>
              <a:t>Keep tissue parts cool, but NOT directly on ice</a:t>
            </a:r>
          </a:p>
          <a:p>
            <a:pPr lvl="1" eaLnBrk="1" hangingPunct="1"/>
            <a:r>
              <a:rPr lang="en-US" altLang="en-US" smtClean="0"/>
              <a:t>Keep severed part with survivor</a:t>
            </a:r>
          </a:p>
        </p:txBody>
      </p:sp>
      <p:sp>
        <p:nvSpPr>
          <p:cNvPr id="4403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9D08337A-868C-4B2B-A5B8-3DFCF20544F9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505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Impaled Objects</a:t>
            </a:r>
          </a:p>
        </p:txBody>
      </p:sp>
      <p:sp>
        <p:nvSpPr>
          <p:cNvPr id="45060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When foreign object is impaled in patient’s body:</a:t>
            </a:r>
          </a:p>
          <a:p>
            <a:pPr lvl="1" eaLnBrk="1" hangingPunct="1"/>
            <a:r>
              <a:rPr lang="en-US" altLang="en-US" smtClean="0"/>
              <a:t>Immobilize affected body part</a:t>
            </a:r>
          </a:p>
          <a:p>
            <a:pPr lvl="1" eaLnBrk="1" hangingPunct="1"/>
            <a:r>
              <a:rPr lang="en-US" altLang="en-US" smtClean="0"/>
              <a:t>Do not attempt to move or remove</a:t>
            </a:r>
          </a:p>
          <a:p>
            <a:pPr lvl="1" eaLnBrk="1" hangingPunct="1"/>
            <a:r>
              <a:rPr lang="en-US" altLang="en-US" smtClean="0"/>
              <a:t>Try to control bleeding at entrance wound </a:t>
            </a:r>
          </a:p>
          <a:p>
            <a:pPr lvl="1" eaLnBrk="1" hangingPunct="1"/>
            <a:r>
              <a:rPr lang="en-US" altLang="en-US" smtClean="0"/>
              <a:t>Clean and dress wound, making sure to stabilize impaled object</a:t>
            </a:r>
          </a:p>
        </p:txBody>
      </p:sp>
      <p:sp>
        <p:nvSpPr>
          <p:cNvPr id="45061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50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5618978E-ECE2-482B-ABCF-A780EC5FE7E2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Fractures, Dislocations, Sprains, Strains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Immobilize injury and joints immediately above and below injury site </a:t>
            </a:r>
          </a:p>
          <a:p>
            <a:pPr eaLnBrk="1" hangingPunct="1"/>
            <a:r>
              <a:rPr lang="en-US" altLang="en-US" smtClean="0"/>
              <a:t>If uncertain of injury type, treat as fracture</a:t>
            </a:r>
          </a:p>
        </p:txBody>
      </p:sp>
      <p:sp>
        <p:nvSpPr>
          <p:cNvPr id="4608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B1051ADC-5DEB-450C-B0B3-79DE79C6237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47107" name="Picture 11" descr="open and closed fra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1306513"/>
            <a:ext cx="28622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Fractures</a:t>
            </a:r>
          </a:p>
        </p:txBody>
      </p:sp>
      <p:sp>
        <p:nvSpPr>
          <p:cNvPr id="4710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F9C63B87-E5C7-491D-AC29-5BCD1579EE83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48131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Treating Open Fractures</a:t>
            </a:r>
          </a:p>
        </p:txBody>
      </p:sp>
      <p:sp>
        <p:nvSpPr>
          <p:cNvPr id="48132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not draw exposed bone ends back into tissue</a:t>
            </a:r>
          </a:p>
          <a:p>
            <a:pPr eaLnBrk="1" hangingPunct="1"/>
            <a:r>
              <a:rPr lang="en-US" altLang="en-US" smtClean="0"/>
              <a:t>Do not irrigate wound</a:t>
            </a:r>
          </a:p>
          <a:p>
            <a:pPr eaLnBrk="1" hangingPunct="1"/>
            <a:r>
              <a:rPr lang="en-US" altLang="en-US" smtClean="0"/>
              <a:t>Cover wound with sterile dressing</a:t>
            </a:r>
          </a:p>
          <a:p>
            <a:pPr eaLnBrk="1" hangingPunct="1"/>
            <a:r>
              <a:rPr lang="en-US" altLang="en-US" smtClean="0"/>
              <a:t>Splint fracture without disturbing wound</a:t>
            </a:r>
          </a:p>
          <a:p>
            <a:pPr eaLnBrk="1" hangingPunct="1"/>
            <a:r>
              <a:rPr lang="en-US" altLang="en-US" smtClean="0"/>
              <a:t>Place moist dressing over bone end</a:t>
            </a:r>
          </a:p>
        </p:txBody>
      </p:sp>
      <p:sp>
        <p:nvSpPr>
          <p:cNvPr id="48133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481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CCAC1B97-C720-43D3-9157-74CAF9ECC5B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49155" name="Picture 2" descr="displaced and non-displaced fra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274763"/>
            <a:ext cx="2979738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Displaced and Nondisplaced Fractures</a:t>
            </a:r>
          </a:p>
        </p:txBody>
      </p:sp>
      <p:sp>
        <p:nvSpPr>
          <p:cNvPr id="4915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84896813-5CD4-488C-AB5B-45D36A35D02A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Objectives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Take appropriate sanitation measures to help protect public health</a:t>
            </a:r>
          </a:p>
          <a:p>
            <a:pPr eaLnBrk="1" hangingPunct="1"/>
            <a:r>
              <a:rPr lang="en-US" altLang="en-US" smtClean="0"/>
              <a:t>Perform head-to-toe patient assessments</a:t>
            </a:r>
          </a:p>
          <a:p>
            <a:pPr eaLnBrk="1" hangingPunct="1"/>
            <a:r>
              <a:rPr lang="en-US" altLang="en-US" smtClean="0"/>
              <a:t>Establish a treatment area</a:t>
            </a:r>
          </a:p>
          <a:p>
            <a:pPr eaLnBrk="1" hangingPunct="1"/>
            <a:r>
              <a:rPr lang="en-US" altLang="en-US" smtClean="0"/>
              <a:t>Apply splints to suspected fractures and sprains</a:t>
            </a:r>
          </a:p>
          <a:p>
            <a:pPr eaLnBrk="1" hangingPunct="1"/>
            <a:r>
              <a:rPr lang="en-US" altLang="en-US" smtClean="0"/>
              <a:t>Employ basic treatments for other injuries </a:t>
            </a:r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1D3EBF5D-9E31-4704-B704-FC551644FA4F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Dislocations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Dislocation is injury to ligaments around joint </a:t>
            </a:r>
          </a:p>
          <a:p>
            <a:pPr lvl="1" eaLnBrk="1" hangingPunct="1"/>
            <a:r>
              <a:rPr lang="en-US" altLang="en-US" smtClean="0"/>
              <a:t>So severe that it permits separation of bone from its normal position in joint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lvl="1" eaLnBrk="1" hangingPunct="1"/>
            <a:r>
              <a:rPr lang="en-US" altLang="en-US" smtClean="0"/>
              <a:t>Immobilize; do NOT relocate</a:t>
            </a:r>
          </a:p>
          <a:p>
            <a:pPr lvl="1" eaLnBrk="1" hangingPunct="1"/>
            <a:r>
              <a:rPr lang="en-US" altLang="en-US" smtClean="0"/>
              <a:t>Check PMS before and after splinting/ immobilization</a:t>
            </a:r>
          </a:p>
        </p:txBody>
      </p:sp>
      <p:sp>
        <p:nvSpPr>
          <p:cNvPr id="5018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1BC9C9FE-F133-4BE9-B087-1983F5CBD05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1203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Signs of Sprain</a:t>
            </a:r>
          </a:p>
        </p:txBody>
      </p:sp>
      <p:sp>
        <p:nvSpPr>
          <p:cNvPr id="51204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Tenderness at site</a:t>
            </a:r>
          </a:p>
          <a:p>
            <a:pPr eaLnBrk="1" hangingPunct="1"/>
            <a:r>
              <a:rPr lang="en-US" altLang="en-US" smtClean="0"/>
              <a:t>Swelling and bruising</a:t>
            </a:r>
          </a:p>
          <a:p>
            <a:pPr eaLnBrk="1" hangingPunct="1"/>
            <a:r>
              <a:rPr lang="en-US" altLang="en-US" smtClean="0"/>
              <a:t>Restricted use</a:t>
            </a:r>
            <a:br>
              <a:rPr lang="en-US" altLang="en-US" smtClean="0"/>
            </a:br>
            <a:r>
              <a:rPr lang="en-US" altLang="en-US" smtClean="0"/>
              <a:t>or loss of use</a:t>
            </a:r>
          </a:p>
        </p:txBody>
      </p:sp>
      <p:pic>
        <p:nvPicPr>
          <p:cNvPr id="51205" name="Picture 9" descr="Damaged vess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584450"/>
            <a:ext cx="388937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20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A775BDD2-13E4-47B6-921A-848BE19EEA0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52227" name="Picture 7" descr="Leg Spl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497388" cy="2865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8" descr="Cardboard spl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1168400"/>
            <a:ext cx="1704975" cy="178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9" descr="towel splint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6"/>
          <a:stretch/>
        </p:blipFill>
        <p:spPr bwMode="auto">
          <a:xfrm>
            <a:off x="184150" y="3673475"/>
            <a:ext cx="3914775" cy="192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Splinting</a:t>
            </a:r>
          </a:p>
        </p:txBody>
      </p:sp>
      <p:sp>
        <p:nvSpPr>
          <p:cNvPr id="522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85224E01-22BE-466F-8100-64DB5272E2E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3251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Splinting Guidelines</a:t>
            </a:r>
          </a:p>
        </p:txBody>
      </p:sp>
      <p:sp>
        <p:nvSpPr>
          <p:cNvPr id="53252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Support injured area above and below injury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Assess PMS in extremity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Splint injury in position that you find it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Don’t try to realign bones or joints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Fill voids to stabilize and immobilize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Immobilize above and below injury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mtClean="0"/>
              <a:t>After splinting, reassess PMS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 smtClean="0"/>
          </a:p>
        </p:txBody>
      </p:sp>
      <p:sp>
        <p:nvSpPr>
          <p:cNvPr id="53253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32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29450B4A-DC76-415E-821E-5F0249BDB55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Nasal Injuries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Causes</a:t>
            </a:r>
          </a:p>
          <a:p>
            <a:pPr lvl="1" eaLnBrk="1" hangingPunct="1"/>
            <a:r>
              <a:rPr lang="en-US" altLang="en-US" sz="2400" smtClean="0"/>
              <a:t>Blunt force to nose</a:t>
            </a:r>
          </a:p>
          <a:p>
            <a:pPr lvl="1" eaLnBrk="1" hangingPunct="1"/>
            <a:r>
              <a:rPr lang="en-US" altLang="en-US" sz="2400" smtClean="0"/>
              <a:t>Skull fracture</a:t>
            </a:r>
          </a:p>
          <a:p>
            <a:pPr lvl="1" eaLnBrk="1" hangingPunct="1"/>
            <a:r>
              <a:rPr lang="en-US" altLang="en-US" sz="2400" smtClean="0"/>
              <a:t>Nontrauma conditions, e.g., sinus infections, high blood pressure, and bleeding disorders </a:t>
            </a:r>
          </a:p>
          <a:p>
            <a:pPr eaLnBrk="1" hangingPunct="1"/>
            <a:r>
              <a:rPr lang="en-US" altLang="en-US" sz="2800" smtClean="0"/>
              <a:t>Cautions</a:t>
            </a:r>
          </a:p>
          <a:p>
            <a:pPr lvl="1" eaLnBrk="1" hangingPunct="1"/>
            <a:r>
              <a:rPr lang="en-US" altLang="en-US" sz="2400" smtClean="0"/>
              <a:t>Large blood loss from nosebleed can lead to shock </a:t>
            </a:r>
          </a:p>
          <a:p>
            <a:pPr lvl="1" eaLnBrk="1" hangingPunct="1"/>
            <a:r>
              <a:rPr lang="en-US" altLang="en-US" sz="2400" smtClean="0"/>
              <a:t>Actual blood loss may not be evident because survivor will swallow some amount of blood</a:t>
            </a:r>
          </a:p>
        </p:txBody>
      </p:sp>
      <p:sp>
        <p:nvSpPr>
          <p:cNvPr id="5427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026150" y="6264275"/>
            <a:ext cx="1841500" cy="444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87EC13A5-D79A-4CF1-B3AF-3A5C56FE35C2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529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of Nasal Injuries</a:t>
            </a:r>
          </a:p>
        </p:txBody>
      </p:sp>
      <p:sp>
        <p:nvSpPr>
          <p:cNvPr id="55300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Control nasal bleeding: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Pinch nostrils or put pressure on upper lip under nose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Have survivor sit with head forward, NOT back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Ensure that airway remains open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Keep survivor calm</a:t>
            </a:r>
          </a:p>
        </p:txBody>
      </p:sp>
      <p:pic>
        <p:nvPicPr>
          <p:cNvPr id="55301" name="Picture 14" descr="Nosebl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120900"/>
            <a:ext cx="4038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2553FBC3-5AB1-4218-92D6-DA4E9A0DF2D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632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Cold-Related Injuries</a:t>
            </a:r>
          </a:p>
        </p:txBody>
      </p:sp>
      <p:sp>
        <p:nvSpPr>
          <p:cNvPr id="5632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Hypothermia : </a:t>
            </a:r>
          </a:p>
          <a:p>
            <a:pPr lvl="1" eaLnBrk="1" hangingPunct="1"/>
            <a:r>
              <a:rPr lang="en-US" altLang="en-US" smtClean="0"/>
              <a:t>Occurs when body’s temperature drops below normal</a:t>
            </a:r>
          </a:p>
          <a:p>
            <a:pPr eaLnBrk="1" hangingPunct="1"/>
            <a:r>
              <a:rPr lang="en-US" altLang="en-US" smtClean="0"/>
              <a:t>Frostbite:</a:t>
            </a:r>
          </a:p>
          <a:p>
            <a:pPr lvl="1" eaLnBrk="1" hangingPunct="1"/>
            <a:r>
              <a:rPr lang="en-US" altLang="en-US" smtClean="0"/>
              <a:t>Occurs when extreme cold shuts down blood flow to extremities, causing tissue death</a:t>
            </a:r>
          </a:p>
        </p:txBody>
      </p:sp>
      <p:sp>
        <p:nvSpPr>
          <p:cNvPr id="5632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44F3EF86-8853-45D3-A35F-600D6C51AA94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734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Hypothermia</a:t>
            </a:r>
          </a:p>
        </p:txBody>
      </p:sp>
      <p:sp>
        <p:nvSpPr>
          <p:cNvPr id="57348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Body temperature of </a:t>
            </a:r>
            <a:br>
              <a:rPr lang="en-US" altLang="en-US" smtClean="0"/>
            </a:br>
            <a:r>
              <a:rPr lang="en-US" altLang="en-US" smtClean="0"/>
              <a:t>95° F or lower</a:t>
            </a:r>
          </a:p>
          <a:p>
            <a:pPr eaLnBrk="1" hangingPunct="1"/>
            <a:r>
              <a:rPr lang="en-US" altLang="en-US" smtClean="0"/>
              <a:t>Redness or </a:t>
            </a:r>
            <a:br>
              <a:rPr lang="en-US" altLang="en-US" smtClean="0"/>
            </a:br>
            <a:r>
              <a:rPr lang="en-US" altLang="en-US" smtClean="0"/>
              <a:t>blueness of skin</a:t>
            </a:r>
          </a:p>
          <a:p>
            <a:pPr eaLnBrk="1" hangingPunct="1"/>
            <a:r>
              <a:rPr lang="en-US" altLang="en-US" smtClean="0"/>
              <a:t>Numbness and shivering</a:t>
            </a:r>
          </a:p>
          <a:p>
            <a:pPr eaLnBrk="1" hangingPunct="1"/>
            <a:r>
              <a:rPr lang="en-US" altLang="en-US" smtClean="0"/>
              <a:t>Slurred speech</a:t>
            </a:r>
          </a:p>
          <a:p>
            <a:pPr eaLnBrk="1" hangingPunct="1"/>
            <a:r>
              <a:rPr lang="en-US" altLang="en-US" smtClean="0"/>
              <a:t>Unpredictable behavior</a:t>
            </a:r>
          </a:p>
          <a:p>
            <a:pPr eaLnBrk="1" hangingPunct="1"/>
            <a:r>
              <a:rPr lang="en-US" altLang="en-US" smtClean="0"/>
              <a:t>Listlessness</a:t>
            </a:r>
          </a:p>
        </p:txBody>
      </p:sp>
      <p:pic>
        <p:nvPicPr>
          <p:cNvPr id="57349" name="Picture 9" descr="Icy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295400"/>
            <a:ext cx="3127375" cy="4691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A76CAA27-7AE7-46D1-BA28-3541727214E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83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Hypothermia Treatment</a:t>
            </a:r>
          </a:p>
        </p:txBody>
      </p:sp>
      <p:sp>
        <p:nvSpPr>
          <p:cNvPr id="58372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Remove wet clothing</a:t>
            </a:r>
          </a:p>
          <a:p>
            <a:pPr eaLnBrk="1" hangingPunct="1"/>
            <a:r>
              <a:rPr lang="en-US" altLang="en-US" sz="2800" smtClean="0"/>
              <a:t>Wrap survivor in blanket </a:t>
            </a:r>
          </a:p>
          <a:p>
            <a:pPr eaLnBrk="1" hangingPunct="1"/>
            <a:r>
              <a:rPr lang="en-US" altLang="en-US" sz="2800" smtClean="0"/>
              <a:t>Protect survivor from weather</a:t>
            </a:r>
          </a:p>
          <a:p>
            <a:pPr eaLnBrk="1" hangingPunct="1"/>
            <a:r>
              <a:rPr lang="en-US" altLang="en-US" sz="2800" smtClean="0"/>
              <a:t>Provide food and drink to conscious survivors</a:t>
            </a:r>
          </a:p>
          <a:p>
            <a:pPr eaLnBrk="1" hangingPunct="1"/>
            <a:r>
              <a:rPr lang="en-US" altLang="en-US" sz="2800" smtClean="0"/>
              <a:t>Do not attempt to massage to warm body</a:t>
            </a:r>
          </a:p>
          <a:p>
            <a:pPr eaLnBrk="1" hangingPunct="1"/>
            <a:r>
              <a:rPr lang="en-US" altLang="en-US" sz="2800" smtClean="0"/>
              <a:t>Place unconscious survivor in recovery position</a:t>
            </a:r>
          </a:p>
          <a:p>
            <a:pPr eaLnBrk="1" hangingPunct="1"/>
            <a:r>
              <a:rPr lang="en-US" altLang="en-US" sz="2800" smtClean="0"/>
              <a:t>Place survivor in warm bath</a:t>
            </a:r>
          </a:p>
        </p:txBody>
      </p:sp>
      <p:sp>
        <p:nvSpPr>
          <p:cNvPr id="5837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10C9991E-9B12-4419-BA6A-40BDF9AC2607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Frostbite</a:t>
            </a:r>
          </a:p>
        </p:txBody>
      </p:sp>
      <p:sp>
        <p:nvSpPr>
          <p:cNvPr id="5939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Skin discoloration </a:t>
            </a:r>
          </a:p>
          <a:p>
            <a:pPr eaLnBrk="1" hangingPunct="1"/>
            <a:r>
              <a:rPr lang="en-US" altLang="en-US" smtClean="0"/>
              <a:t>Burning or tingling sensation</a:t>
            </a:r>
          </a:p>
          <a:p>
            <a:pPr eaLnBrk="1" hangingPunct="1"/>
            <a:r>
              <a:rPr lang="en-US" altLang="en-US" smtClean="0"/>
              <a:t>Partial or complete numbness</a:t>
            </a:r>
          </a:p>
        </p:txBody>
      </p:sp>
      <p:pic>
        <p:nvPicPr>
          <p:cNvPr id="59397" name="Picture 7" descr="Frostb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3141663"/>
            <a:ext cx="396875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BE5AC549-A62B-4E45-BF8E-9AD732F404E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Topics</a:t>
            </a:r>
          </a:p>
        </p:txBody>
      </p:sp>
      <p:sp>
        <p:nvSpPr>
          <p:cNvPr id="143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23963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Public Health Considerations</a:t>
            </a:r>
          </a:p>
          <a:p>
            <a:pPr eaLnBrk="1" hangingPunct="1"/>
            <a:r>
              <a:rPr lang="en-US" altLang="en-US" smtClean="0"/>
              <a:t>Functions of Disaster Medical Operations</a:t>
            </a:r>
          </a:p>
          <a:p>
            <a:pPr eaLnBrk="1" hangingPunct="1"/>
            <a:r>
              <a:rPr lang="en-US" altLang="en-US" smtClean="0"/>
              <a:t>Establishing Medical Treatment Areas</a:t>
            </a:r>
          </a:p>
          <a:p>
            <a:pPr eaLnBrk="1" hangingPunct="1"/>
            <a:r>
              <a:rPr lang="en-US" altLang="en-US" smtClean="0"/>
              <a:t>Conducting Head-to-Toe Assessments</a:t>
            </a:r>
          </a:p>
          <a:p>
            <a:pPr eaLnBrk="1" hangingPunct="1"/>
            <a:r>
              <a:rPr lang="en-US" altLang="en-US" smtClean="0"/>
              <a:t>Treating Burns</a:t>
            </a:r>
          </a:p>
          <a:p>
            <a:pPr eaLnBrk="1" hangingPunct="1"/>
            <a:r>
              <a:rPr lang="en-US" altLang="en-US" smtClean="0"/>
              <a:t>Wound Care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92213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Treating Fractures, Dislocations, Sprains, and Strains</a:t>
            </a:r>
          </a:p>
          <a:p>
            <a:pPr eaLnBrk="1" hangingPunct="1"/>
            <a:r>
              <a:rPr lang="en-US" altLang="en-US" smtClean="0"/>
              <a:t>Nasal Injuries</a:t>
            </a:r>
          </a:p>
          <a:p>
            <a:pPr eaLnBrk="1" hangingPunct="1"/>
            <a:r>
              <a:rPr lang="en-US" altLang="en-US" smtClean="0"/>
              <a:t>Treating Cold-Related Injuries</a:t>
            </a:r>
          </a:p>
          <a:p>
            <a:pPr eaLnBrk="1" hangingPunct="1"/>
            <a:r>
              <a:rPr lang="en-US" altLang="en-US" smtClean="0"/>
              <a:t>Treating Heat-Related Injuries</a:t>
            </a:r>
          </a:p>
          <a:p>
            <a:pPr eaLnBrk="1" hangingPunct="1"/>
            <a:r>
              <a:rPr lang="en-US" altLang="en-US" smtClean="0"/>
              <a:t>Bites and Stings </a:t>
            </a:r>
          </a:p>
        </p:txBody>
      </p:sp>
      <p:sp>
        <p:nvSpPr>
          <p:cNvPr id="143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9B6C1417-ABFC-4648-BBB6-4C3DD0AC7E36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0419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Frostbite Treatment</a:t>
            </a:r>
          </a:p>
        </p:txBody>
      </p:sp>
      <p:sp>
        <p:nvSpPr>
          <p:cNvPr id="60420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Immerse injured area in warm (NOT hot) water</a:t>
            </a:r>
          </a:p>
          <a:p>
            <a:pPr lvl="1" eaLnBrk="1" hangingPunct="1"/>
            <a:r>
              <a:rPr lang="en-US" altLang="en-US" smtClean="0"/>
              <a:t>Warm slowly!</a:t>
            </a:r>
          </a:p>
          <a:p>
            <a:pPr eaLnBrk="1" hangingPunct="1"/>
            <a:r>
              <a:rPr lang="en-US" altLang="en-US" smtClean="0"/>
              <a:t>Do NOT allow part to re-freeze</a:t>
            </a:r>
          </a:p>
          <a:p>
            <a:pPr eaLnBrk="1" hangingPunct="1"/>
            <a:r>
              <a:rPr lang="en-US" altLang="en-US" smtClean="0"/>
              <a:t>Do NOT attempt to use </a:t>
            </a:r>
            <a:br>
              <a:rPr lang="en-US" altLang="en-US" smtClean="0"/>
            </a:br>
            <a:r>
              <a:rPr lang="en-US" altLang="en-US" smtClean="0"/>
              <a:t>massage</a:t>
            </a:r>
          </a:p>
          <a:p>
            <a:pPr eaLnBrk="1" hangingPunct="1"/>
            <a:r>
              <a:rPr lang="en-US" altLang="en-US" smtClean="0"/>
              <a:t>Wrap affected body parts </a:t>
            </a:r>
            <a:br>
              <a:rPr lang="en-US" altLang="en-US" smtClean="0"/>
            </a:br>
            <a:r>
              <a:rPr lang="en-US" altLang="en-US" smtClean="0"/>
              <a:t>in dry, sterile dressing </a:t>
            </a:r>
          </a:p>
        </p:txBody>
      </p:sp>
      <p:pic>
        <p:nvPicPr>
          <p:cNvPr id="60421" name="Picture 7" descr="hot water 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624263"/>
            <a:ext cx="3302000" cy="219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7359852A-F25C-4BE7-9D3E-8B42BCCDDA6F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1443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Heat-Related Injuries</a:t>
            </a:r>
          </a:p>
        </p:txBody>
      </p:sp>
      <p:sp>
        <p:nvSpPr>
          <p:cNvPr id="61444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Heat cramps: </a:t>
            </a:r>
          </a:p>
          <a:p>
            <a:pPr lvl="1" eaLnBrk="1" hangingPunct="1"/>
            <a:r>
              <a:rPr lang="en-US" altLang="en-US" sz="2400" smtClean="0"/>
              <a:t>Muscle spasms brought on by over-exertion in extreme heat </a:t>
            </a:r>
          </a:p>
          <a:p>
            <a:pPr eaLnBrk="1" hangingPunct="1"/>
            <a:r>
              <a:rPr lang="en-US" altLang="en-US" sz="2800" smtClean="0"/>
              <a:t>Heat exhaustion:</a:t>
            </a:r>
          </a:p>
          <a:p>
            <a:pPr lvl="1" eaLnBrk="1" hangingPunct="1"/>
            <a:r>
              <a:rPr lang="en-US" altLang="en-US" sz="2400" smtClean="0"/>
              <a:t>Occurs when exercising or working in extreme heat results in loss of body fluids</a:t>
            </a:r>
          </a:p>
          <a:p>
            <a:pPr eaLnBrk="1" hangingPunct="1"/>
            <a:r>
              <a:rPr lang="en-US" altLang="en-US" sz="2800" smtClean="0"/>
              <a:t>Heat stroke: </a:t>
            </a:r>
          </a:p>
          <a:p>
            <a:pPr lvl="1" eaLnBrk="1" hangingPunct="1"/>
            <a:r>
              <a:rPr lang="en-US" altLang="en-US" sz="2400" smtClean="0"/>
              <a:t>Survivor’s temperature control system shuts down</a:t>
            </a:r>
          </a:p>
          <a:p>
            <a:pPr lvl="1" eaLnBrk="1" hangingPunct="1"/>
            <a:r>
              <a:rPr lang="en-US" altLang="en-US" sz="2400" smtClean="0"/>
              <a:t>Body temperature rises so high that brain damage and death may result</a:t>
            </a:r>
          </a:p>
        </p:txBody>
      </p:sp>
      <p:sp>
        <p:nvSpPr>
          <p:cNvPr id="6144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DE1366A3-F387-46D2-ACF1-5AC9436EA2D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Heat Exhaustion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1402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Cool, moist, pale or flushed skin</a:t>
            </a:r>
          </a:p>
          <a:p>
            <a:pPr eaLnBrk="1" hangingPunct="1"/>
            <a:r>
              <a:rPr lang="en-US" altLang="en-US" smtClean="0"/>
              <a:t>Heavy sweating</a:t>
            </a:r>
          </a:p>
          <a:p>
            <a:pPr eaLnBrk="1" hangingPunct="1"/>
            <a:r>
              <a:rPr lang="en-US" altLang="en-US" smtClean="0"/>
              <a:t>Headache</a:t>
            </a:r>
          </a:p>
          <a:p>
            <a:pPr eaLnBrk="1" hangingPunct="1"/>
            <a:r>
              <a:rPr lang="en-US" altLang="en-US" smtClean="0"/>
              <a:t>Nausea or vomiting</a:t>
            </a:r>
          </a:p>
          <a:p>
            <a:pPr eaLnBrk="1" hangingPunct="1"/>
            <a:r>
              <a:rPr lang="en-US" altLang="en-US" smtClean="0"/>
              <a:t>Dizziness</a:t>
            </a:r>
          </a:p>
          <a:p>
            <a:pPr eaLnBrk="1" hangingPunct="1"/>
            <a:r>
              <a:rPr lang="en-US" altLang="en-US" smtClean="0"/>
              <a:t>Exhaustion</a:t>
            </a:r>
          </a:p>
        </p:txBody>
      </p:sp>
      <p:pic>
        <p:nvPicPr>
          <p:cNvPr id="62469" name="Picture 4" descr="Man in hot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98600"/>
            <a:ext cx="2857500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BC808C67-4FE8-4A66-8A6C-DCDFF9F13AAE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Symptoms of Heat Stroke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Hot, red skin</a:t>
            </a:r>
          </a:p>
          <a:p>
            <a:pPr eaLnBrk="1" hangingPunct="1"/>
            <a:r>
              <a:rPr lang="en-US" altLang="en-US" smtClean="0"/>
              <a:t>Lack of perspiration</a:t>
            </a:r>
          </a:p>
          <a:p>
            <a:pPr eaLnBrk="1" hangingPunct="1"/>
            <a:r>
              <a:rPr lang="en-US" altLang="en-US" smtClean="0"/>
              <a:t>Changes in consciousness</a:t>
            </a:r>
          </a:p>
          <a:p>
            <a:pPr eaLnBrk="1" hangingPunct="1"/>
            <a:r>
              <a:rPr lang="en-US" altLang="en-US" smtClean="0"/>
              <a:t>Rapid, weak pulse and rapid, shallow breathing</a:t>
            </a:r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2EB30E52-DD89-4D3C-B512-9FF74BA49B67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4515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of Heat-Related Injuries</a:t>
            </a:r>
          </a:p>
        </p:txBody>
      </p:sp>
      <p:sp>
        <p:nvSpPr>
          <p:cNvPr id="64516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Remove from heat to cool environment</a:t>
            </a:r>
          </a:p>
          <a:p>
            <a:pPr eaLnBrk="1" hangingPunct="1"/>
            <a:r>
              <a:rPr lang="en-US" altLang="en-US" smtClean="0"/>
              <a:t>Cool body slowly </a:t>
            </a:r>
          </a:p>
          <a:p>
            <a:pPr eaLnBrk="1" hangingPunct="1"/>
            <a:r>
              <a:rPr lang="en-US" altLang="en-US" smtClean="0"/>
              <a:t>Have the survivor drink water, SLOWLY</a:t>
            </a:r>
          </a:p>
          <a:p>
            <a:pPr eaLnBrk="1" hangingPunct="1"/>
            <a:r>
              <a:rPr lang="en-US" altLang="en-US" smtClean="0"/>
              <a:t>No food or drink if survivor is experiencing vomiting, cramping, or is losing consciousness</a:t>
            </a:r>
          </a:p>
        </p:txBody>
      </p:sp>
      <p:sp>
        <p:nvSpPr>
          <p:cNvPr id="6451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E978C69A-F903-496E-B9E6-7401072F236F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553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Treatment for Bites/Stings</a:t>
            </a:r>
          </a:p>
        </p:txBody>
      </p:sp>
      <p:sp>
        <p:nvSpPr>
          <p:cNvPr id="6554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bite or sting is suspected, and situation is non-emergency:</a:t>
            </a:r>
          </a:p>
          <a:p>
            <a:pPr lvl="1" eaLnBrk="1" hangingPunct="1"/>
            <a:r>
              <a:rPr lang="en-US" altLang="en-US" smtClean="0"/>
              <a:t>Remove stinger if still present by scraping edge of credit card or other stiff, straight-edged object across stinger</a:t>
            </a:r>
          </a:p>
          <a:p>
            <a:pPr lvl="1" eaLnBrk="1" hangingPunct="1"/>
            <a:r>
              <a:rPr lang="en-US" altLang="en-US" smtClean="0"/>
              <a:t>Wash site thoroughly with soap and water</a:t>
            </a:r>
          </a:p>
          <a:p>
            <a:pPr lvl="1" eaLnBrk="1" hangingPunct="1"/>
            <a:r>
              <a:rPr lang="en-US" altLang="en-US" smtClean="0"/>
              <a:t>Place ice on site for 10 minutes on and 10 minutes off</a:t>
            </a:r>
          </a:p>
        </p:txBody>
      </p:sp>
      <p:sp>
        <p:nvSpPr>
          <p:cNvPr id="655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CD81EB3D-D26D-43EF-AE2D-FACD0B344C40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656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Anaphylaxis</a:t>
            </a:r>
          </a:p>
        </p:txBody>
      </p:sp>
      <p:sp>
        <p:nvSpPr>
          <p:cNvPr id="66564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Check airway and breathing</a:t>
            </a:r>
          </a:p>
          <a:p>
            <a:pPr eaLnBrk="1" hangingPunct="1"/>
            <a:r>
              <a:rPr lang="en-US" altLang="en-US" smtClean="0"/>
              <a:t>Calm individual</a:t>
            </a:r>
          </a:p>
          <a:p>
            <a:pPr eaLnBrk="1" hangingPunct="1"/>
            <a:r>
              <a:rPr lang="en-US" altLang="en-US" smtClean="0"/>
              <a:t>Remove constrictive clothing and jewelry </a:t>
            </a:r>
          </a:p>
          <a:p>
            <a:pPr eaLnBrk="1" hangingPunct="1"/>
            <a:r>
              <a:rPr lang="en-US" altLang="en-US" smtClean="0"/>
              <a:t>Find and help administer </a:t>
            </a:r>
            <a:br>
              <a:rPr lang="en-US" altLang="en-US" smtClean="0"/>
            </a:br>
            <a:r>
              <a:rPr lang="en-US" altLang="en-US" smtClean="0"/>
              <a:t>survivor’s Epi-pen</a:t>
            </a:r>
          </a:p>
          <a:p>
            <a:pPr eaLnBrk="1" hangingPunct="1"/>
            <a:r>
              <a:rPr lang="en-US" altLang="en-US" smtClean="0"/>
              <a:t>Watch for signs of </a:t>
            </a:r>
            <a:br>
              <a:rPr lang="en-US" altLang="en-US" smtClean="0"/>
            </a:br>
            <a:r>
              <a:rPr lang="en-US" altLang="en-US" smtClean="0"/>
              <a:t>shock and treat </a:t>
            </a:r>
            <a:br>
              <a:rPr lang="en-US" altLang="en-US" smtClean="0"/>
            </a:br>
            <a:r>
              <a:rPr lang="en-US" altLang="en-US" smtClean="0"/>
              <a:t>appropriately</a:t>
            </a:r>
          </a:p>
        </p:txBody>
      </p:sp>
      <p:pic>
        <p:nvPicPr>
          <p:cNvPr id="66565" name="Picture 6" descr="Epi-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724275"/>
            <a:ext cx="2476500" cy="210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DD97950A-3AF5-4B2D-B640-9722661FFA77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758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Unit Summary</a:t>
            </a:r>
          </a:p>
        </p:txBody>
      </p:sp>
      <p:sp>
        <p:nvSpPr>
          <p:cNvPr id="6758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Public health concerns related to sanitation, hygiene, and water purification</a:t>
            </a:r>
          </a:p>
          <a:p>
            <a:pPr eaLnBrk="1" hangingPunct="1"/>
            <a:r>
              <a:rPr lang="en-US" altLang="en-US" smtClean="0"/>
              <a:t>Organization of disaster medical operations</a:t>
            </a:r>
          </a:p>
          <a:p>
            <a:pPr eaLnBrk="1" hangingPunct="1"/>
            <a:r>
              <a:rPr lang="en-US" altLang="en-US" smtClean="0"/>
              <a:t>Establishing treatment areas</a:t>
            </a:r>
          </a:p>
          <a:p>
            <a:pPr eaLnBrk="1" hangingPunct="1"/>
            <a:r>
              <a:rPr lang="en-US" altLang="en-US" smtClean="0"/>
              <a:t>Conducting head-to-toe assessments</a:t>
            </a:r>
          </a:p>
          <a:p>
            <a:pPr eaLnBrk="1" hangingPunct="1"/>
            <a:r>
              <a:rPr lang="en-US" altLang="en-US" smtClean="0"/>
              <a:t>Treating wounds, fractures, sprains, and other common injuries</a:t>
            </a:r>
          </a:p>
        </p:txBody>
      </p:sp>
      <p:sp>
        <p:nvSpPr>
          <p:cNvPr id="6758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7F7D3121-F535-4A35-A542-B9DCC3CD4A81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6861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Homework Assignment</a:t>
            </a:r>
          </a:p>
        </p:txBody>
      </p:sp>
      <p:sp>
        <p:nvSpPr>
          <p:cNvPr id="686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76762"/>
          </a:xfrm>
        </p:spPr>
        <p:txBody>
          <a:bodyPr/>
          <a:lstStyle/>
          <a:p>
            <a:pPr eaLnBrk="1" hangingPunct="1"/>
            <a:r>
              <a:rPr lang="en-US" altLang="en-US" smtClean="0"/>
              <a:t>Read unit to be covered in next session</a:t>
            </a:r>
          </a:p>
          <a:p>
            <a:pPr eaLnBrk="1" hangingPunct="1"/>
            <a:r>
              <a:rPr lang="en-US" altLang="en-US" smtClean="0"/>
              <a:t>Bring necessary supplies for next session</a:t>
            </a:r>
          </a:p>
          <a:p>
            <a:pPr eaLnBrk="1" hangingPunct="1"/>
            <a:r>
              <a:rPr lang="en-US" altLang="en-US" smtClean="0"/>
              <a:t>Wear appropriate clothes for next session</a:t>
            </a:r>
          </a:p>
          <a:p>
            <a:pPr eaLnBrk="1" hangingPunct="1"/>
            <a:r>
              <a:rPr lang="en-US" altLang="en-US" smtClean="0"/>
              <a:t>Practice complete </a:t>
            </a:r>
            <a:br>
              <a:rPr lang="en-US" altLang="en-US" smtClean="0"/>
            </a:br>
            <a:r>
              <a:rPr lang="en-US" altLang="en-US" smtClean="0"/>
              <a:t>head-to-toe</a:t>
            </a:r>
            <a:br>
              <a:rPr lang="en-US" altLang="en-US" smtClean="0"/>
            </a:br>
            <a:r>
              <a:rPr lang="en-US" altLang="en-US" smtClean="0"/>
              <a:t>assessment on </a:t>
            </a:r>
            <a:br>
              <a:rPr lang="en-US" altLang="en-US" smtClean="0"/>
            </a:br>
            <a:r>
              <a:rPr lang="en-US" altLang="en-US" smtClean="0"/>
              <a:t>friend or family</a:t>
            </a:r>
            <a:br>
              <a:rPr lang="en-US" altLang="en-US" smtClean="0"/>
            </a:br>
            <a:r>
              <a:rPr lang="en-US" altLang="en-US" smtClean="0"/>
              <a:t>member</a:t>
            </a:r>
          </a:p>
        </p:txBody>
      </p:sp>
      <p:pic>
        <p:nvPicPr>
          <p:cNvPr id="68613" name="Picture 6" descr="Mar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3246438"/>
            <a:ext cx="3944938" cy="255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76FA8261-2A1B-4741-8CAD-F29402E7303B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536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cs typeface="Times New Roman" pitchFamily="18" charset="0"/>
              </a:rPr>
              <a:t>Public Health Considerations</a:t>
            </a:r>
          </a:p>
        </p:txBody>
      </p:sp>
      <p:sp>
        <p:nvSpPr>
          <p:cNvPr id="15364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Maintaining proper hygiene</a:t>
            </a:r>
          </a:p>
          <a:p>
            <a:pPr eaLnBrk="1" hangingPunct="1"/>
            <a:r>
              <a:rPr lang="en-US" altLang="en-US" smtClean="0"/>
              <a:t>Maintaining proper sanitation</a:t>
            </a:r>
          </a:p>
          <a:p>
            <a:pPr eaLnBrk="1" hangingPunct="1"/>
            <a:r>
              <a:rPr lang="en-US" altLang="en-US" smtClean="0"/>
              <a:t>Purifying water (if necessary)</a:t>
            </a:r>
          </a:p>
          <a:p>
            <a:pPr eaLnBrk="1" hangingPunct="1"/>
            <a:r>
              <a:rPr lang="en-US" altLang="en-US" smtClean="0"/>
              <a:t>Preventing spread </a:t>
            </a:r>
            <a:br>
              <a:rPr lang="en-US" altLang="en-US" smtClean="0"/>
            </a:br>
            <a:r>
              <a:rPr lang="en-US" altLang="en-US" smtClean="0"/>
              <a:t>of disease</a:t>
            </a:r>
          </a:p>
        </p:txBody>
      </p:sp>
      <p:pic>
        <p:nvPicPr>
          <p:cNvPr id="15365" name="Picture 7" descr="Soap bub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149600"/>
            <a:ext cx="33401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CD4EA569-C14B-4093-90AB-0BF926F4C9FF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638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Maintaining Hygiene</a:t>
            </a:r>
          </a:p>
        </p:txBody>
      </p:sp>
      <p:sp>
        <p:nvSpPr>
          <p:cNvPr id="16388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Wash hands frequently</a:t>
            </a:r>
          </a:p>
          <a:p>
            <a:pPr lvl="1" eaLnBrk="1" hangingPunct="1"/>
            <a:r>
              <a:rPr lang="en-US" altLang="en-US" smtClean="0"/>
              <a:t>Or use alcohol-based hand sanitizer</a:t>
            </a:r>
          </a:p>
          <a:p>
            <a:pPr eaLnBrk="1" hangingPunct="1"/>
            <a:r>
              <a:rPr lang="en-US" altLang="en-US" smtClean="0"/>
              <a:t>Wear non-latex exam gloves </a:t>
            </a:r>
          </a:p>
          <a:p>
            <a:pPr eaLnBrk="1" hangingPunct="1"/>
            <a:r>
              <a:rPr lang="en-US" altLang="en-US" smtClean="0"/>
              <a:t>Wear N95 mask and goggles</a:t>
            </a:r>
          </a:p>
          <a:p>
            <a:pPr eaLnBrk="1" hangingPunct="1"/>
            <a:r>
              <a:rPr lang="en-US" altLang="en-US" smtClean="0"/>
              <a:t>Keep dressings sterile</a:t>
            </a:r>
          </a:p>
          <a:p>
            <a:pPr eaLnBrk="1" hangingPunct="1"/>
            <a:r>
              <a:rPr lang="en-US" altLang="en-US" smtClean="0"/>
              <a:t>Avoid contact with body fluids</a:t>
            </a:r>
          </a:p>
          <a:p>
            <a:pPr lvl="1" eaLnBrk="1" hangingPunct="1"/>
            <a:r>
              <a:rPr lang="en-US" altLang="en-US" smtClean="0"/>
              <a:t>“If it is warm, wet, and not yours, </a:t>
            </a:r>
            <a:br>
              <a:rPr lang="en-US" altLang="en-US" smtClean="0"/>
            </a:br>
            <a:r>
              <a:rPr lang="en-US" altLang="en-US" smtClean="0"/>
              <a:t>don’t touch it!”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482600" y="1201738"/>
            <a:ext cx="579120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800"/>
          </a:p>
        </p:txBody>
      </p:sp>
      <p:pic>
        <p:nvPicPr>
          <p:cNvPr id="16390" name="Picture 11" descr="WashingHn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2449513"/>
            <a:ext cx="2198687" cy="344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01C67809-883C-4382-A0E9-4CF6D7EF32BC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82600" y="1201738"/>
            <a:ext cx="822960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7412" name="Title 1"/>
          <p:cNvSpPr>
            <a:spLocks/>
          </p:cNvSpPr>
          <p:nvPr/>
        </p:nvSpPr>
        <p:spPr bwMode="auto">
          <a:xfrm>
            <a:off x="965200" y="76200"/>
            <a:ext cx="5588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413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Maintain Sanitation</a:t>
            </a:r>
          </a:p>
        </p:txBody>
      </p:sp>
      <p:sp>
        <p:nvSpPr>
          <p:cNvPr id="17414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Control disposal of bacterial sources </a:t>
            </a:r>
          </a:p>
          <a:p>
            <a:pPr eaLnBrk="1" hangingPunct="1"/>
            <a:r>
              <a:rPr lang="en-US" altLang="en-US" smtClean="0"/>
              <a:t>Put waste products in plastic bags</a:t>
            </a:r>
          </a:p>
          <a:p>
            <a:pPr lvl="1" eaLnBrk="1" hangingPunct="1"/>
            <a:r>
              <a:rPr lang="en-US" altLang="en-US" smtClean="0"/>
              <a:t>Tie off bags and mark them as medical waste </a:t>
            </a:r>
          </a:p>
          <a:p>
            <a:pPr eaLnBrk="1" hangingPunct="1"/>
            <a:r>
              <a:rPr lang="en-US" altLang="en-US" smtClean="0"/>
              <a:t>Bury human waste 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sp>
        <p:nvSpPr>
          <p:cNvPr id="1741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4-</a:t>
            </a:r>
            <a:fld id="{2916976C-0F98-4093-934A-D4285249AE7D}" type="slidenum">
              <a:rPr lang="en-US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843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Water Sanitation Methods</a:t>
            </a:r>
          </a:p>
        </p:txBody>
      </p:sp>
      <p:sp>
        <p:nvSpPr>
          <p:cNvPr id="18436" name="Rectangle 1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Boil water for 1 minute</a:t>
            </a:r>
          </a:p>
          <a:p>
            <a:pPr eaLnBrk="1" hangingPunct="1"/>
            <a:r>
              <a:rPr lang="en-US" altLang="en-US" smtClean="0"/>
              <a:t>Water purification tablets</a:t>
            </a:r>
          </a:p>
          <a:p>
            <a:pPr eaLnBrk="1" hangingPunct="1"/>
            <a:r>
              <a:rPr lang="en-US" altLang="en-US" smtClean="0"/>
              <a:t>Non-perfumed liquid bleach</a:t>
            </a:r>
          </a:p>
          <a:p>
            <a:pPr lvl="1" eaLnBrk="1" hangingPunct="1"/>
            <a:r>
              <a:rPr lang="en-US" altLang="en-US" smtClean="0"/>
              <a:t>8 drops/gal of water</a:t>
            </a:r>
          </a:p>
          <a:p>
            <a:pPr lvl="1" eaLnBrk="1" hangingPunct="1"/>
            <a:r>
              <a:rPr lang="en-US" altLang="en-US" smtClean="0"/>
              <a:t>16 drops/gal if water is cloudy</a:t>
            </a:r>
          </a:p>
          <a:p>
            <a:pPr lvl="1" eaLnBrk="1" hangingPunct="1"/>
            <a:r>
              <a:rPr lang="en-US" altLang="en-US" smtClean="0"/>
              <a:t>Let stand for 30 minutes </a:t>
            </a:r>
            <a:br>
              <a:rPr lang="en-US" altLang="en-US" smtClean="0"/>
            </a:br>
            <a:r>
              <a:rPr lang="en-US" altLang="en-US" smtClean="0"/>
              <a:t>before use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18437" name="Picture 12" descr="Boiling 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82888"/>
            <a:ext cx="2746375" cy="315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7963" y="6232525"/>
            <a:ext cx="40576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●"/>
              <a:defRPr sz="3200">
                <a:solidFill>
                  <a:srgbClr val="0066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rgbClr val="006600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2400">
                <a:solidFill>
                  <a:srgbClr val="006600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§"/>
              <a:defRPr sz="2000">
                <a:solidFill>
                  <a:srgbClr val="006600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v"/>
              <a:defRPr sz="1600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CERT Basic Training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Unit 4: Disaster Medical Operations – Part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_ppt_template">
  <a:themeElements>
    <a:clrScheme name="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4E6717E8D334DB41EECC6BFB9AFD2" ma:contentTypeVersion="0" ma:contentTypeDescription="Create a new document." ma:contentTypeScope="" ma:versionID="e040c4fd0f68f005cdd4875e4a8a37c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7C94AB-C2FE-4AA0-B89A-3F09873A9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7FC3CB1-7A9E-4986-BCA7-D92964E70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E5C1FB-3451-44B5-B041-37683AA8D56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2351</Words>
  <Application>Microsoft Office PowerPoint</Application>
  <PresentationFormat>On-screen Show (4:3)</PresentationFormat>
  <Paragraphs>551</Paragraphs>
  <Slides>58</Slides>
  <Notes>58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Cert_ppt_template</vt:lpstr>
      <vt:lpstr>Disaster Medical Operations — Part 2</vt:lpstr>
      <vt:lpstr>Unit 3 Review</vt:lpstr>
      <vt:lpstr>CERT Sizeup</vt:lpstr>
      <vt:lpstr>Unit Objectives</vt:lpstr>
      <vt:lpstr>Unit Topics</vt:lpstr>
      <vt:lpstr>Public Health Considerations</vt:lpstr>
      <vt:lpstr>Maintaining Hygiene</vt:lpstr>
      <vt:lpstr>Maintain Sanitation</vt:lpstr>
      <vt:lpstr>Water Sanitation Methods</vt:lpstr>
      <vt:lpstr>Functions of Disaster Medical Operations</vt:lpstr>
      <vt:lpstr>Establish a Medical Treatment Area</vt:lpstr>
      <vt:lpstr>Treatment Area Site Selection</vt:lpstr>
      <vt:lpstr>Most Effective Use of CERT Resources</vt:lpstr>
      <vt:lpstr>Treatment Area Layout</vt:lpstr>
      <vt:lpstr>Treatment Area Layout</vt:lpstr>
      <vt:lpstr>Treatment Area Organization</vt:lpstr>
      <vt:lpstr>Head-to-Toe Assessment</vt:lpstr>
      <vt:lpstr>DCAP-BTLS</vt:lpstr>
      <vt:lpstr>Where and When</vt:lpstr>
      <vt:lpstr>Conducting Head-to-Toe Assessment</vt:lpstr>
      <vt:lpstr>Order of Assessment</vt:lpstr>
      <vt:lpstr>Closed-Head, Neck, Spinal Injuries</vt:lpstr>
      <vt:lpstr>Treating Burns</vt:lpstr>
      <vt:lpstr>Burn Severity</vt:lpstr>
      <vt:lpstr>Burn Classifications</vt:lpstr>
      <vt:lpstr>Burn Treatment: DOs</vt:lpstr>
      <vt:lpstr>Burn Treatment: DON’Ts</vt:lpstr>
      <vt:lpstr>Treatment for Chemical Burns</vt:lpstr>
      <vt:lpstr>Inhalation Burns Signs and Symptoms</vt:lpstr>
      <vt:lpstr>Wound Care</vt:lpstr>
      <vt:lpstr>Cleaning and Bandaging Wounds</vt:lpstr>
      <vt:lpstr>Rules of Dressing</vt:lpstr>
      <vt:lpstr>Signs of Infection</vt:lpstr>
      <vt:lpstr>Amputations</vt:lpstr>
      <vt:lpstr>Impaled Objects</vt:lpstr>
      <vt:lpstr>Fractures, Dislocations, Sprains, Strains</vt:lpstr>
      <vt:lpstr>Types of Fractures</vt:lpstr>
      <vt:lpstr>Treating Open Fractures</vt:lpstr>
      <vt:lpstr>Displaced and Nondisplaced Fractures</vt:lpstr>
      <vt:lpstr>Dislocations</vt:lpstr>
      <vt:lpstr>Signs of Sprain</vt:lpstr>
      <vt:lpstr>Splinting</vt:lpstr>
      <vt:lpstr>Splinting Guidelines</vt:lpstr>
      <vt:lpstr>Nasal Injuries</vt:lpstr>
      <vt:lpstr>Treatment of Nasal Injuries</vt:lpstr>
      <vt:lpstr>Cold-Related Injuries</vt:lpstr>
      <vt:lpstr>Symptoms of Hypothermia</vt:lpstr>
      <vt:lpstr>Hypothermia Treatment</vt:lpstr>
      <vt:lpstr>Symptoms of Frostbite</vt:lpstr>
      <vt:lpstr>Frostbite Treatment</vt:lpstr>
      <vt:lpstr>Heat-Related Injuries</vt:lpstr>
      <vt:lpstr>Symptoms of Heat Exhaustion</vt:lpstr>
      <vt:lpstr>Symptoms of Heat Stroke</vt:lpstr>
      <vt:lpstr>Treatment of Heat-Related Injuries</vt:lpstr>
      <vt:lpstr>Treatment for Bites/Stings</vt:lpstr>
      <vt:lpstr>Anaphylaxis</vt:lpstr>
      <vt:lpstr>Unit Summary</vt:lpstr>
      <vt:lpstr>Homework Assignment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 Basic Training Unit 4 - Disaster Medical Operations Part 2</dc:title>
  <dc:subject>This presentation contains the Community Emergency Response Team (CERT) Basic Training Unit 4, which discusses part two of Disaster Medical Operations.</dc:subject>
  <dc:creator>FEMA;Community Emergency Response Team;CitizenCorps</dc:creator>
  <cp:keywords>FEMA, CERT, basic, training, unit 4, disaster, medical, operations</cp:keywords>
  <cp:lastModifiedBy>Jones, Cynthia</cp:lastModifiedBy>
  <cp:revision>312</cp:revision>
  <cp:lastPrinted>2005-12-21T16:28:49Z</cp:lastPrinted>
  <dcterms:created xsi:type="dcterms:W3CDTF">2005-12-20T16:22:26Z</dcterms:created>
  <dcterms:modified xsi:type="dcterms:W3CDTF">2016-02-24T20:48:11Z</dcterms:modified>
</cp:coreProperties>
</file>