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54" r:id="rId4"/>
  </p:sldMasterIdLst>
  <p:notesMasterIdLst>
    <p:notesMasterId r:id="rId31"/>
  </p:notesMasterIdLst>
  <p:handoutMasterIdLst>
    <p:handoutMasterId r:id="rId32"/>
  </p:handoutMasterIdLst>
  <p:sldIdLst>
    <p:sldId id="300" r:id="rId5"/>
    <p:sldId id="306" r:id="rId6"/>
    <p:sldId id="296" r:id="rId7"/>
    <p:sldId id="259" r:id="rId8"/>
    <p:sldId id="303" r:id="rId9"/>
    <p:sldId id="294" r:id="rId10"/>
    <p:sldId id="307" r:id="rId11"/>
    <p:sldId id="293" r:id="rId12"/>
    <p:sldId id="262" r:id="rId13"/>
    <p:sldId id="305" r:id="rId14"/>
    <p:sldId id="313" r:id="rId15"/>
    <p:sldId id="299" r:id="rId16"/>
    <p:sldId id="297" r:id="rId17"/>
    <p:sldId id="304" r:id="rId18"/>
    <p:sldId id="266" r:id="rId19"/>
    <p:sldId id="298" r:id="rId20"/>
    <p:sldId id="267" r:id="rId21"/>
    <p:sldId id="312" r:id="rId22"/>
    <p:sldId id="310" r:id="rId23"/>
    <p:sldId id="268" r:id="rId24"/>
    <p:sldId id="308" r:id="rId25"/>
    <p:sldId id="269" r:id="rId26"/>
    <p:sldId id="311" r:id="rId27"/>
    <p:sldId id="270" r:id="rId28"/>
    <p:sldId id="272" r:id="rId29"/>
    <p:sldId id="290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00"/>
    <a:srgbClr val="FFFF00"/>
    <a:srgbClr val="33CC33"/>
    <a:srgbClr val="CFCFCF"/>
    <a:srgbClr val="336699"/>
    <a:srgbClr val="3333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70" autoAdjust="0"/>
  </p:normalViewPr>
  <p:slideViewPr>
    <p:cSldViewPr snapToGrid="0">
      <p:cViewPr varScale="1">
        <p:scale>
          <a:sx n="87" d="100"/>
          <a:sy n="87" d="100"/>
        </p:scale>
        <p:origin x="-1434" y="-84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7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fld id="{ED79CBF9-8436-42E5-B3AF-1BB30547C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77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fld id="{CA048A71-183C-48E2-B4A9-4D7EC458B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44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2E6C685D-3BDB-4FC5-8402-0B7A63BAE824}" type="slidenum">
              <a:rPr lang="en-US" altLang="en-US" b="0"/>
              <a:pPr algn="r">
                <a:spcBef>
                  <a:spcPct val="0"/>
                </a:spcBef>
              </a:pPr>
              <a:t>10</a:t>
            </a:fld>
            <a:endParaRPr lang="en-US" altLang="en-US" b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3DEC9FBC-FCBA-4580-9722-BE50599165C2}" type="slidenum">
              <a:rPr lang="en-US" altLang="en-US" b="0"/>
              <a:pPr algn="r">
                <a:spcBef>
                  <a:spcPct val="0"/>
                </a:spcBef>
              </a:pPr>
              <a:t>11</a:t>
            </a:fld>
            <a:endParaRPr lang="en-US" altLang="en-US" b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B730835D-D761-4CC5-B5C4-F5EDD99A7F27}" type="slidenum">
              <a:rPr lang="en-US" altLang="en-US" b="0"/>
              <a:pPr algn="r">
                <a:spcBef>
                  <a:spcPct val="0"/>
                </a:spcBef>
              </a:pPr>
              <a:t>12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0446823E-6231-4D1B-80A8-E80B86102799}" type="slidenum">
              <a:rPr lang="en-US" altLang="en-US" b="0"/>
              <a:pPr algn="r">
                <a:spcBef>
                  <a:spcPct val="0"/>
                </a:spcBef>
              </a:pPr>
              <a:t>13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31042640-F154-439A-B742-36A5FF64E4AB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DDDD75C0-9FFF-427F-8B27-5550E410B410}" type="slidenum">
              <a:rPr lang="en-US" altLang="en-US" b="0"/>
              <a:pPr algn="r">
                <a:spcBef>
                  <a:spcPct val="0"/>
                </a:spcBef>
              </a:pPr>
              <a:t>15</a:t>
            </a:fld>
            <a:endParaRPr lang="en-US" altLang="en-US" b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55F89F97-5295-4452-A004-D939E53B05B0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853D5E24-4938-463C-9716-83CCFBE5B8C2}" type="slidenum">
              <a:rPr lang="en-US" altLang="en-US" b="0"/>
              <a:pPr algn="r">
                <a:spcBef>
                  <a:spcPct val="0"/>
                </a:spcBef>
              </a:pPr>
              <a:t>17</a:t>
            </a:fld>
            <a:endParaRPr lang="en-US" altLang="en-US" b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E3C4CFCC-39FA-4EE6-9EEB-12E47B7991B9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EF4D09B9-8824-49D1-B7BD-E81AF8D1F456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8E36ACD7-CC53-4247-94C9-565F961D5F97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6C8994C6-8F22-42B1-A209-CCAF9BB86CE5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334D200B-B0E5-4D19-B2F0-677428CCAC0D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900C189E-BC37-41A4-9350-BE808282FAEC}" type="slidenum">
              <a:rPr lang="en-US" altLang="en-US" b="0"/>
              <a:pPr algn="r">
                <a:spcBef>
                  <a:spcPct val="0"/>
                </a:spcBef>
              </a:pPr>
              <a:t>2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C7715050-AD7B-4047-94AF-C48053D1EFE7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AF3F198E-FBB0-4CB4-80E2-B23B035D3C65}" type="slidenum">
              <a:rPr lang="en-US" altLang="en-US" b="0"/>
              <a:pPr algn="r">
                <a:spcBef>
                  <a:spcPct val="0"/>
                </a:spcBef>
              </a:pPr>
              <a:t>4</a:t>
            </a:fld>
            <a:endParaRPr lang="en-US" altLang="en-US" b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349B6504-3B25-4362-997A-B93E61EC21E7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788D3ECD-223B-4DDE-928E-C3458F54381D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ert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17463"/>
            <a:ext cx="1238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 userDrawn="1"/>
        </p:nvSpPr>
        <p:spPr bwMode="auto">
          <a:xfrm>
            <a:off x="1079500" y="44450"/>
            <a:ext cx="54356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3600" b="0" smtClean="0">
              <a:solidFill>
                <a:schemeClr val="bg1"/>
              </a:solidFill>
            </a:endParaRPr>
          </a:p>
        </p:txBody>
      </p:sp>
      <p:pic>
        <p:nvPicPr>
          <p:cNvPr id="6" name="Picture 10" descr="CitiCorp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6286500"/>
            <a:ext cx="20478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fema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173788"/>
            <a:ext cx="1660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1382713"/>
            <a:ext cx="8543925" cy="1055687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27538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052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Training: Unit 3 Disaster Medical Operations — Part 1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3E63F0D2-7DBC-40C8-9F75-1E41EF1FB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2098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770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Training: Unit 3 Disaster Medical Operations — Part 1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0300C83C-FC5A-426C-82A7-31172802A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1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fema_logo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173788"/>
            <a:ext cx="1660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‒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66975" y="6234113"/>
            <a:ext cx="43592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</a:t>
            </a:r>
          </a:p>
          <a:p>
            <a:pPr>
              <a:defRPr/>
            </a:pPr>
            <a:r>
              <a:rPr lang="en-US"/>
              <a:t>Unit 3: Disaster Medical Operations — Part 1 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16750" y="6249988"/>
            <a:ext cx="714375" cy="398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CD4B358C-0694-46F3-AD1A-1B91F63A3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3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Training: Unit 3 Disaster Medical Operations — Part 1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91E5E67-D666-4686-8CA6-8A6E84480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6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fema_logo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173788"/>
            <a:ext cx="1660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16200" y="6245225"/>
            <a:ext cx="40497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</a:t>
            </a:r>
          </a:p>
          <a:p>
            <a:pPr>
              <a:defRPr/>
            </a:pPr>
            <a:r>
              <a:rPr lang="en-US"/>
              <a:t>Unit 3 Disaster Medical Operations — Part 1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123113" y="6249988"/>
            <a:ext cx="608012" cy="398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A22B4BD-689A-4A1A-97F9-B967E2D6E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91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fema_logo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173788"/>
            <a:ext cx="1660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Training: Unit 3 Disaster Medical Operations — Part 1 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86E81A3-E961-4ABF-9FFB-50C42B345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8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fema_logo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173788"/>
            <a:ext cx="1660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Training: Unit 3 Disaster Medical Operations — Part 1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A469904-214A-490F-9AF9-F787D79AF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fema_logo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173788"/>
            <a:ext cx="1660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Training: Unit 3 Disaster Medical Operations — Part 1 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0500C95-F9F6-43B1-A5E4-40FB1BA97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Training: Unit 3 Disaster Medical Operations — Part 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F00690EA-17FB-4A60-9024-0248ACED0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1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Training: Unit 3 Disaster Medical Operations — Part 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3B085242-C345-492D-9538-1D7B45773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8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8392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5838" y="6245225"/>
            <a:ext cx="309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r>
              <a:rPr lang="en-US"/>
              <a:t>CERT Basic Training: Unit 3 Disaster Medical Operations — Part 1 </a:t>
            </a:r>
            <a:endParaRPr lang="en-US" dirty="0"/>
          </a:p>
        </p:txBody>
      </p:sp>
      <p:sp>
        <p:nvSpPr>
          <p:cNvPr id="2068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97525" y="6249988"/>
            <a:ext cx="21336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r>
              <a:rPr lang="en-US"/>
              <a:t>3-</a:t>
            </a:r>
            <a:fld id="{CCF33BEF-2F3F-4E6A-9BAD-AAC928C99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Text Box 8"/>
          <p:cNvSpPr txBox="1">
            <a:spLocks noChangeArrowheads="1"/>
          </p:cNvSpPr>
          <p:nvPr userDrawn="1"/>
        </p:nvSpPr>
        <p:spPr bwMode="auto">
          <a:xfrm>
            <a:off x="1079500" y="44450"/>
            <a:ext cx="54356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3600" b="0" smtClean="0">
              <a:solidFill>
                <a:schemeClr val="bg1"/>
              </a:solidFill>
            </a:endParaRPr>
          </a:p>
        </p:txBody>
      </p:sp>
      <p:pic>
        <p:nvPicPr>
          <p:cNvPr id="2055" name="Picture 4" descr="cert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6137275"/>
            <a:ext cx="1238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Arial" charset="0"/>
        <a:buChar char="●"/>
        <a:defRPr sz="3200">
          <a:solidFill>
            <a:srgbClr val="0066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rgbClr val="0066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Symbol" pitchFamily="18" charset="2"/>
        <a:buChar char="¨"/>
        <a:defRPr sz="2400">
          <a:solidFill>
            <a:srgbClr val="006600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000">
          <a:solidFill>
            <a:srgbClr val="0066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1937890"/>
            <a:ext cx="8543925" cy="1055687"/>
          </a:xfrm>
          <a:effectLst/>
        </p:spPr>
        <p:txBody>
          <a:bodyPr/>
          <a:lstStyle/>
          <a:p>
            <a:pPr eaLnBrk="1" hangingPunct="1"/>
            <a:r>
              <a:rPr lang="en-US" altLang="en-US" sz="4700" dirty="0" smtClean="0"/>
              <a:t>Disaster Medical Operations </a:t>
            </a:r>
            <a:r>
              <a:rPr lang="en-US" altLang="en-US" sz="4400" dirty="0" smtClean="0"/>
              <a:t>— </a:t>
            </a:r>
            <a:r>
              <a:rPr lang="en-US" altLang="en-US" sz="4700" dirty="0" smtClean="0"/>
              <a:t>Part 1</a:t>
            </a:r>
            <a:br>
              <a:rPr lang="en-US" altLang="en-US" sz="4700" dirty="0" smtClean="0"/>
            </a:br>
            <a:endParaRPr lang="en-US" altLang="en-US" sz="47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Unit 3</a:t>
            </a:r>
          </a:p>
          <a:p>
            <a:pPr eaLnBrk="1" hangingPunct="1"/>
            <a:endParaRPr lang="en-US" alt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3: Disaster Medical Operations — Part 1 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3-</a:t>
            </a:r>
            <a:fld id="{B02C6CB0-7EF7-403D-B9C1-478417630691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56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Head-Tilt/Chin-Lift Method</a:t>
            </a:r>
          </a:p>
        </p:txBody>
      </p:sp>
      <p:pic>
        <p:nvPicPr>
          <p:cNvPr id="25605" name="Picture 5" descr="OpenAir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295400"/>
            <a:ext cx="4419600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3: Disaster Medical Operations — Part 1 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3-</a:t>
            </a:r>
            <a:fld id="{9739D4AC-8679-4C7C-84C6-76551925C806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6628" name="Footer Placeholder 3"/>
          <p:cNvSpPr txBox="1">
            <a:spLocks noGrp="1"/>
          </p:cNvSpPr>
          <p:nvPr/>
        </p:nvSpPr>
        <p:spPr bwMode="auto">
          <a:xfrm>
            <a:off x="368300" y="6597650"/>
            <a:ext cx="42545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Types of Bleeding - 1</a:t>
            </a:r>
          </a:p>
        </p:txBody>
      </p:sp>
      <p:sp>
        <p:nvSpPr>
          <p:cNvPr id="2663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Arterial bleeding</a:t>
            </a:r>
          </a:p>
          <a:p>
            <a:pPr lvl="1" eaLnBrk="1" hangingPunct="1"/>
            <a:r>
              <a:rPr lang="en-US" altLang="en-US" smtClean="0"/>
              <a:t>Bleeding from artery spurts</a:t>
            </a:r>
          </a:p>
          <a:p>
            <a:pPr eaLnBrk="1" hangingPunct="1"/>
            <a:r>
              <a:rPr lang="en-US" altLang="en-US" smtClean="0"/>
              <a:t>Venous bleeding</a:t>
            </a:r>
          </a:p>
          <a:p>
            <a:pPr lvl="1" eaLnBrk="1" hangingPunct="1"/>
            <a:r>
              <a:rPr lang="en-US" altLang="en-US" smtClean="0"/>
              <a:t>Bleeding from vein flows</a:t>
            </a:r>
          </a:p>
          <a:p>
            <a:pPr eaLnBrk="1" hangingPunct="1"/>
            <a:r>
              <a:rPr lang="en-US" altLang="en-US" smtClean="0"/>
              <a:t>Capillary bleeding</a:t>
            </a:r>
          </a:p>
          <a:p>
            <a:pPr lvl="1" eaLnBrk="1" hangingPunct="1"/>
            <a:r>
              <a:rPr lang="en-US" altLang="en-US" smtClean="0"/>
              <a:t>Bleeding from capillaries oozes</a:t>
            </a:r>
          </a:p>
        </p:txBody>
      </p:sp>
      <p:sp>
        <p:nvSpPr>
          <p:cNvPr id="26631" name="Title 1"/>
          <p:cNvSpPr>
            <a:spLocks/>
          </p:cNvSpPr>
          <p:nvPr/>
        </p:nvSpPr>
        <p:spPr bwMode="auto">
          <a:xfrm>
            <a:off x="965200" y="76200"/>
            <a:ext cx="5588000" cy="825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3: Disaster Medical Operations — Part 1 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3-</a:t>
            </a:r>
            <a:fld id="{65546082-47EA-4075-B6C2-5E3F1F614C76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7652" name="Footer Placeholder 3"/>
          <p:cNvSpPr txBox="1">
            <a:spLocks noGrp="1"/>
          </p:cNvSpPr>
          <p:nvPr/>
        </p:nvSpPr>
        <p:spPr bwMode="auto">
          <a:xfrm>
            <a:off x="368300" y="6597650"/>
            <a:ext cx="42545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b="0">
              <a:solidFill>
                <a:schemeClr val="tx1"/>
              </a:solidFill>
            </a:endParaRPr>
          </a:p>
        </p:txBody>
      </p:sp>
      <p:pic>
        <p:nvPicPr>
          <p:cNvPr id="27653" name="Picture 6" descr="Blee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295400"/>
            <a:ext cx="4973638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Types of Bleeding - 2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Control Bleeding</a:t>
            </a:r>
          </a:p>
        </p:txBody>
      </p:sp>
      <p:sp>
        <p:nvSpPr>
          <p:cNvPr id="28677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4626429" cy="45259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3 main methods for controlling bleeding:</a:t>
            </a:r>
          </a:p>
          <a:p>
            <a:pPr lvl="1" eaLnBrk="1" hangingPunct="1"/>
            <a:r>
              <a:rPr lang="en-US" altLang="en-US" dirty="0" smtClean="0"/>
              <a:t>Direct pressure</a:t>
            </a:r>
          </a:p>
          <a:p>
            <a:pPr lvl="1" eaLnBrk="1" hangingPunct="1"/>
            <a:r>
              <a:rPr lang="en-US" altLang="en-US" dirty="0" smtClean="0"/>
              <a:t>Elevation</a:t>
            </a:r>
          </a:p>
          <a:p>
            <a:pPr lvl="1" eaLnBrk="1" hangingPunct="1"/>
            <a:r>
              <a:rPr lang="en-US" altLang="en-US" dirty="0" smtClean="0"/>
              <a:t>Pressure points</a:t>
            </a:r>
          </a:p>
        </p:txBody>
      </p:sp>
      <p:sp>
        <p:nvSpPr>
          <p:cNvPr id="2867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3: Disaster Medical Operations — Part 1 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3-</a:t>
            </a:r>
            <a:fld id="{21B3F8FE-7DBD-4C9A-982E-4FDC214D2F61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8678" name="Footer Placeholder 3"/>
          <p:cNvSpPr txBox="1">
            <a:spLocks noGrp="1"/>
          </p:cNvSpPr>
          <p:nvPr/>
        </p:nvSpPr>
        <p:spPr bwMode="auto">
          <a:xfrm>
            <a:off x="368300" y="6597650"/>
            <a:ext cx="42545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b="0">
              <a:solidFill>
                <a:schemeClr val="tx1"/>
              </a:solidFill>
            </a:endParaRPr>
          </a:p>
        </p:txBody>
      </p:sp>
      <p:pic>
        <p:nvPicPr>
          <p:cNvPr id="28679" name="Picture 12" descr="Gloved hand for manu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1403350"/>
            <a:ext cx="2859087" cy="438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3: Disaster Medical Operations — Part 1 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3-</a:t>
            </a:r>
            <a:fld id="{A2645380-7D38-4B79-88A2-38165DBB7EE4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970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Pressure Points</a:t>
            </a:r>
          </a:p>
        </p:txBody>
      </p:sp>
      <p:sp>
        <p:nvSpPr>
          <p:cNvPr id="29701" name="Footer Placeholder 3"/>
          <p:cNvSpPr txBox="1">
            <a:spLocks noGrp="1"/>
          </p:cNvSpPr>
          <p:nvPr/>
        </p:nvSpPr>
        <p:spPr bwMode="auto">
          <a:xfrm>
            <a:off x="368300" y="6597650"/>
            <a:ext cx="42545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b="0">
              <a:solidFill>
                <a:schemeClr val="tx1"/>
              </a:solidFill>
            </a:endParaRPr>
          </a:p>
        </p:txBody>
      </p:sp>
      <p:pic>
        <p:nvPicPr>
          <p:cNvPr id="29702" name="Picture 6" descr="Pressure Poin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247650"/>
            <a:ext cx="4792662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Shock</a:t>
            </a:r>
          </a:p>
        </p:txBody>
      </p:sp>
      <p:sp>
        <p:nvSpPr>
          <p:cNvPr id="30726" name="Rectangle 1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4136571" cy="45259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Result of ineffective circulation of blood</a:t>
            </a:r>
          </a:p>
          <a:p>
            <a:pPr eaLnBrk="1" hangingPunct="1"/>
            <a:r>
              <a:rPr lang="en-US" altLang="en-US" dirty="0" smtClean="0"/>
              <a:t>Remaining in shock will lead to death of:</a:t>
            </a:r>
          </a:p>
          <a:p>
            <a:pPr lvl="1" eaLnBrk="1" hangingPunct="1"/>
            <a:r>
              <a:rPr lang="en-US" altLang="en-US" dirty="0" smtClean="0"/>
              <a:t>Cells</a:t>
            </a:r>
          </a:p>
          <a:p>
            <a:pPr lvl="1" eaLnBrk="1" hangingPunct="1"/>
            <a:r>
              <a:rPr lang="en-US" altLang="en-US" dirty="0" smtClean="0"/>
              <a:t>Tissues</a:t>
            </a:r>
          </a:p>
          <a:p>
            <a:pPr lvl="1" eaLnBrk="1" hangingPunct="1"/>
            <a:r>
              <a:rPr lang="en-US" altLang="en-US" dirty="0" smtClean="0"/>
              <a:t>Entire organs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3072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3: Disaster Medical Operations — Part 1 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3-</a:t>
            </a:r>
            <a:fld id="{F4533913-892C-458A-9C4D-57567007954B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30724" name="Footer Placeholder 3"/>
          <p:cNvSpPr txBox="1">
            <a:spLocks noGrp="1"/>
          </p:cNvSpPr>
          <p:nvPr/>
        </p:nvSpPr>
        <p:spPr bwMode="auto">
          <a:xfrm>
            <a:off x="368300" y="6597650"/>
            <a:ext cx="42545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b="0">
              <a:solidFill>
                <a:schemeClr val="tx1"/>
              </a:solidFill>
            </a:endParaRPr>
          </a:p>
        </p:txBody>
      </p:sp>
      <p:pic>
        <p:nvPicPr>
          <p:cNvPr id="30728" name="Picture 10" descr="Doc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325563"/>
            <a:ext cx="3040063" cy="4532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3 Disaster Medical Operations — Part 1 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3-</a:t>
            </a:r>
            <a:fld id="{918F21FD-4650-4EBD-A1FD-170BB264D505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31748" name="Footer Placeholder 3"/>
          <p:cNvSpPr txBox="1">
            <a:spLocks noGrp="1"/>
          </p:cNvSpPr>
          <p:nvPr/>
        </p:nvSpPr>
        <p:spPr bwMode="auto">
          <a:xfrm>
            <a:off x="368300" y="6597650"/>
            <a:ext cx="42545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3174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Recognizing Shock</a:t>
            </a:r>
          </a:p>
        </p:txBody>
      </p:sp>
      <p:sp>
        <p:nvSpPr>
          <p:cNvPr id="31750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Main signs of shock </a:t>
            </a:r>
          </a:p>
          <a:p>
            <a:pPr lvl="1" eaLnBrk="1" hangingPunct="1"/>
            <a:r>
              <a:rPr lang="en-US" altLang="en-US" smtClean="0"/>
              <a:t>Rapid and shallow breathing</a:t>
            </a:r>
          </a:p>
          <a:p>
            <a:pPr lvl="1" eaLnBrk="1" hangingPunct="1"/>
            <a:r>
              <a:rPr lang="en-US" altLang="en-US" smtClean="0"/>
              <a:t>Capillary refill of greater than 2 seconds</a:t>
            </a:r>
          </a:p>
          <a:p>
            <a:pPr lvl="1" eaLnBrk="1" hangingPunct="1"/>
            <a:r>
              <a:rPr lang="en-US" altLang="en-US" smtClean="0"/>
              <a:t>Failure to follow simple commands, such as “Squeeze my hand”</a:t>
            </a:r>
          </a:p>
          <a:p>
            <a:pPr eaLnBrk="1" hangingPunct="1"/>
            <a:r>
              <a:rPr lang="en-US" altLang="en-US" smtClean="0"/>
              <a:t>Symptoms of shock are easily missed… pay careful attention to your patient!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Responding to Mass Casualty Event</a:t>
            </a:r>
          </a:p>
        </p:txBody>
      </p:sp>
      <p:sp>
        <p:nvSpPr>
          <p:cNvPr id="32774" name="Rectangle 11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4234543" cy="45259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Have a plan </a:t>
            </a:r>
          </a:p>
          <a:p>
            <a:pPr eaLnBrk="1" hangingPunct="1"/>
            <a:r>
              <a:rPr lang="en-US" altLang="en-US" dirty="0" smtClean="0"/>
              <a:t>Follow that plan</a:t>
            </a:r>
          </a:p>
          <a:p>
            <a:pPr eaLnBrk="1" hangingPunct="1"/>
            <a:r>
              <a:rPr lang="en-US" altLang="en-US" dirty="0" smtClean="0"/>
              <a:t>Document your actions </a:t>
            </a:r>
            <a:br>
              <a:rPr lang="en-US" altLang="en-US" dirty="0" smtClean="0"/>
            </a:br>
            <a:r>
              <a:rPr lang="en-US" altLang="en-US" dirty="0" smtClean="0"/>
              <a:t>throughout</a:t>
            </a:r>
          </a:p>
        </p:txBody>
      </p:sp>
      <p:sp>
        <p:nvSpPr>
          <p:cNvPr id="3277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3: Disaster Medical Operations — Part 1 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3-</a:t>
            </a:r>
            <a:fld id="{8FDA80ED-6C09-4634-BEE1-C1ED8A9E2E93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32772" name="Footer Placeholder 3"/>
          <p:cNvSpPr txBox="1">
            <a:spLocks noGrp="1"/>
          </p:cNvSpPr>
          <p:nvPr/>
        </p:nvSpPr>
        <p:spPr bwMode="auto">
          <a:xfrm>
            <a:off x="368300" y="6597650"/>
            <a:ext cx="42545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32776" name="Title 1"/>
          <p:cNvSpPr>
            <a:spLocks/>
          </p:cNvSpPr>
          <p:nvPr/>
        </p:nvSpPr>
        <p:spPr bwMode="auto">
          <a:xfrm>
            <a:off x="965200" y="76200"/>
            <a:ext cx="5588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4800">
              <a:solidFill>
                <a:schemeClr val="bg1"/>
              </a:solidFill>
              <a:cs typeface="Times New Roman" charset="0"/>
            </a:endParaRPr>
          </a:p>
        </p:txBody>
      </p:sp>
      <p:pic>
        <p:nvPicPr>
          <p:cNvPr id="32777" name="Picture 8" descr="Check l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752600"/>
            <a:ext cx="323532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 </a:t>
            </a:r>
            <a:r>
              <a:rPr lang="en-US" dirty="0" err="1" smtClean="0"/>
              <a:t>Sizeup</a:t>
            </a:r>
            <a:endParaRPr lang="en-US" dirty="0"/>
          </a:p>
        </p:txBody>
      </p:sp>
      <p:sp>
        <p:nvSpPr>
          <p:cNvPr id="103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Arial" charset="0"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</a:rPr>
              <a:t>Gather Facts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</a:rPr>
              <a:t>Assess Damage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</a:rPr>
              <a:t>Consider Probabilities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</a:rPr>
              <a:t>Assess Your Situation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</a:rPr>
              <a:t>Establish Priorities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</a:rPr>
              <a:t>Make Decisions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</a:rPr>
              <a:t>Develop Plan of Action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</a:rPr>
              <a:t>Take Action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</a:rPr>
              <a:t>Evaluate Progress</a:t>
            </a:r>
          </a:p>
        </p:txBody>
      </p:sp>
      <p:sp>
        <p:nvSpPr>
          <p:cNvPr id="1035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3: Disaster Medical Operations — Part 1 </a:t>
            </a:r>
          </a:p>
        </p:txBody>
      </p:sp>
      <p:sp>
        <p:nvSpPr>
          <p:cNvPr id="103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3-</a:t>
            </a:r>
            <a:fld id="{36363679-6893-46E2-A2A0-DAB34F0450D9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grpSp>
        <p:nvGrpSpPr>
          <p:cNvPr id="15" name="Diagram 4" descr="Arrows"/>
          <p:cNvGrpSpPr>
            <a:grpSpLocks/>
          </p:cNvGrpSpPr>
          <p:nvPr/>
        </p:nvGrpSpPr>
        <p:grpSpPr bwMode="auto">
          <a:xfrm>
            <a:off x="4648200" y="1341438"/>
            <a:ext cx="4038600" cy="4525962"/>
            <a:chOff x="1608" y="735"/>
            <a:chExt cx="2544" cy="2851"/>
          </a:xfrm>
        </p:grpSpPr>
        <p:sp>
          <p:nvSpPr>
            <p:cNvPr id="16" name="_s1028"/>
            <p:cNvSpPr>
              <a:spLocks noChangeArrowheads="1" noTextEdit="1"/>
            </p:cNvSpPr>
            <p:nvPr/>
          </p:nvSpPr>
          <p:spPr bwMode="auto">
            <a:xfrm>
              <a:off x="1959" y="949"/>
              <a:ext cx="1843" cy="1843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_s1029"/>
            <p:cNvSpPr>
              <a:spLocks noChangeArrowheads="1" noTextEdit="1"/>
            </p:cNvSpPr>
            <p:nvPr/>
          </p:nvSpPr>
          <p:spPr bwMode="auto">
            <a:xfrm rot="7200000">
              <a:off x="2211" y="1385"/>
              <a:ext cx="1843" cy="1843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_s1030"/>
            <p:cNvSpPr>
              <a:spLocks noChangeArrowheads="1" noTextEdit="1"/>
            </p:cNvSpPr>
            <p:nvPr/>
          </p:nvSpPr>
          <p:spPr bwMode="auto">
            <a:xfrm rot="14400000">
              <a:off x="1707" y="1385"/>
              <a:ext cx="1843" cy="1843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_s1031"/>
            <p:cNvSpPr>
              <a:spLocks noChangeArrowheads="1"/>
            </p:cNvSpPr>
            <p:nvPr/>
          </p:nvSpPr>
          <p:spPr bwMode="auto">
            <a:xfrm>
              <a:off x="3385" y="1287"/>
              <a:ext cx="739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_s1032"/>
            <p:cNvSpPr>
              <a:spLocks noChangeArrowheads="1"/>
            </p:cNvSpPr>
            <p:nvPr/>
          </p:nvSpPr>
          <p:spPr bwMode="auto">
            <a:xfrm>
              <a:off x="2511" y="2801"/>
              <a:ext cx="739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_s1033"/>
            <p:cNvSpPr>
              <a:spLocks noChangeArrowheads="1"/>
            </p:cNvSpPr>
            <p:nvPr/>
          </p:nvSpPr>
          <p:spPr bwMode="auto">
            <a:xfrm>
              <a:off x="1637" y="1287"/>
              <a:ext cx="739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2280" y="1647"/>
              <a:ext cx="1392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</a:rPr>
                <a:t>REMEMBER:</a:t>
              </a: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CERT SIZEUP IS A CONTINUAL PROCESS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3: Disaster Medical Operations — Part 1 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3-</a:t>
            </a:r>
            <a:fld id="{2B621C2F-1AE1-4185-BFFC-F4D735EE0554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Triage?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smtClean="0"/>
              <a:t>Process for managing mass casualty event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r>
              <a:rPr lang="en-US" altLang="en-US" smtClean="0"/>
              <a:t>Survivors are evaluated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r>
              <a:rPr lang="en-US" altLang="en-US" smtClean="0"/>
              <a:t>Survivors are sorted by urgency of treatment needed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r>
              <a:rPr lang="en-US" altLang="en-US" smtClean="0"/>
              <a:t>Survivors are set up for immediate or delayed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3: Disaster Medical Operations — Part 1 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3-</a:t>
            </a:r>
            <a:fld id="{03217AA1-D6BF-4B24-BCDA-8A21868F8A2E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CERT Training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Treatment for life-threatening conditions</a:t>
            </a:r>
          </a:p>
          <a:p>
            <a:pPr lvl="1" eaLnBrk="1" hangingPunct="1"/>
            <a:r>
              <a:rPr lang="en-US" altLang="en-US" smtClean="0"/>
              <a:t>Airway obstruction, bleeding, shock</a:t>
            </a:r>
          </a:p>
          <a:p>
            <a:pPr eaLnBrk="1" hangingPunct="1"/>
            <a:r>
              <a:rPr lang="en-US" altLang="en-US" smtClean="0"/>
              <a:t>Treatment for other, less urgent conditions</a:t>
            </a:r>
          </a:p>
          <a:p>
            <a:pPr eaLnBrk="1" hangingPunct="1">
              <a:buFont typeface="Arial" charset="0"/>
              <a:buNone/>
            </a:pPr>
            <a:endParaRPr lang="en-US" altLang="en-US" smtClean="0"/>
          </a:p>
          <a:p>
            <a:pPr algn="ctr" eaLnBrk="1" hangingPunct="1">
              <a:buFont typeface="Arial" charset="0"/>
              <a:buNone/>
            </a:pPr>
            <a:r>
              <a:rPr lang="en-US" altLang="en-US" i="1" smtClean="0"/>
              <a:t>Provide greatest good for greatest number </a:t>
            </a:r>
            <a:br>
              <a:rPr lang="en-US" altLang="en-US" i="1" smtClean="0"/>
            </a:br>
            <a:r>
              <a:rPr lang="en-US" altLang="en-US" i="1" smtClean="0"/>
              <a:t>by conducting simple triage </a:t>
            </a:r>
            <a:br>
              <a:rPr lang="en-US" altLang="en-US" i="1" smtClean="0"/>
            </a:br>
            <a:r>
              <a:rPr lang="en-US" altLang="en-US" i="1" smtClean="0"/>
              <a:t>and rapid treatment</a:t>
            </a:r>
            <a:r>
              <a:rPr lang="en-US" altLang="en-US" smtClean="0"/>
              <a:t> 	</a:t>
            </a: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6130925" y="4887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3: Disaster Medical Operations — Part 1 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3-</a:t>
            </a:r>
            <a:fld id="{D7044AF7-3793-4B1B-BB45-02FEB1E0E1E4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34820" name="Footer Placeholder 3"/>
          <p:cNvSpPr txBox="1">
            <a:spLocks noGrp="1"/>
          </p:cNvSpPr>
          <p:nvPr/>
        </p:nvSpPr>
        <p:spPr bwMode="auto">
          <a:xfrm>
            <a:off x="368300" y="6597650"/>
            <a:ext cx="42545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34821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smtClean="0"/>
              <a:t>Triage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solidFill>
                  <a:srgbClr val="FF0000"/>
                </a:solidFill>
              </a:rPr>
              <a:t>Immediate (I)</a:t>
            </a:r>
            <a:r>
              <a:rPr lang="en-US" altLang="en-US" smtClean="0">
                <a:solidFill>
                  <a:srgbClr val="FF0000"/>
                </a:solidFill>
              </a:rPr>
              <a:t>:  Survivor has life-threatening injuries (airway, bleeding, or shock) </a:t>
            </a:r>
          </a:p>
          <a:p>
            <a:pPr eaLnBrk="1" hangingPunct="1"/>
            <a:r>
              <a:rPr lang="en-US" altLang="en-US" u="sng" smtClean="0">
                <a:solidFill>
                  <a:srgbClr val="FF9900"/>
                </a:solidFill>
              </a:rPr>
              <a:t>Delayed (D)</a:t>
            </a:r>
            <a:r>
              <a:rPr lang="en-US" altLang="en-US" smtClean="0">
                <a:solidFill>
                  <a:srgbClr val="FF9900"/>
                </a:solidFill>
              </a:rPr>
              <a:t>:  Injuries do not jeopardize survivor’s life; treatment can be delayed</a:t>
            </a:r>
            <a:endParaRPr lang="en-US" altLang="en-US" u="sng" smtClean="0">
              <a:solidFill>
                <a:srgbClr val="FFCC00"/>
              </a:solidFill>
            </a:endParaRPr>
          </a:p>
          <a:p>
            <a:pPr eaLnBrk="1" hangingPunct="1"/>
            <a:r>
              <a:rPr lang="en-US" altLang="en-US" u="sng" smtClean="0">
                <a:solidFill>
                  <a:srgbClr val="33CC33"/>
                </a:solidFill>
              </a:rPr>
              <a:t>Minor (M)</a:t>
            </a:r>
            <a:r>
              <a:rPr lang="en-US" altLang="en-US" smtClean="0">
                <a:solidFill>
                  <a:srgbClr val="33CC33"/>
                </a:solidFill>
              </a:rPr>
              <a:t>:  Walking wounded and generally ambulatory </a:t>
            </a:r>
          </a:p>
          <a:p>
            <a:pPr eaLnBrk="1" hangingPunct="1"/>
            <a:r>
              <a:rPr lang="en-US" altLang="en-US" u="sng" smtClean="0"/>
              <a:t>Dead (DEAD)</a:t>
            </a:r>
            <a:r>
              <a:rPr lang="en-US" altLang="en-US" smtClean="0"/>
              <a:t>:  No respiration after two attempts to open airway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3: Disaster Medical Operations — Part 1 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3-</a:t>
            </a:r>
            <a:fld id="{43CB5201-B7EB-4733-8078-5CAB85183F17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Rescuer Safety During Triage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If hazmat or terrorist event is suspected, CERT members DO NOT respond</a:t>
            </a:r>
          </a:p>
          <a:p>
            <a:pPr lvl="1" eaLnBrk="1" hangingPunct="1"/>
            <a:r>
              <a:rPr lang="en-US" altLang="en-US" sz="2400" smtClean="0"/>
              <a:t>Evacuate as safely as possible</a:t>
            </a:r>
          </a:p>
          <a:p>
            <a:pPr eaLnBrk="1" hangingPunct="1"/>
            <a:r>
              <a:rPr lang="en-US" altLang="en-US" sz="2800" smtClean="0"/>
              <a:t>ALWAYS wear PPE:</a:t>
            </a:r>
          </a:p>
          <a:p>
            <a:pPr lvl="1" eaLnBrk="1" hangingPunct="1"/>
            <a:r>
              <a:rPr lang="en-US" altLang="en-US" sz="2400" smtClean="0"/>
              <a:t>Helmet</a:t>
            </a:r>
          </a:p>
          <a:p>
            <a:pPr lvl="1" eaLnBrk="1" hangingPunct="1"/>
            <a:r>
              <a:rPr lang="en-US" altLang="en-US" sz="2400" smtClean="0"/>
              <a:t>Goggles</a:t>
            </a:r>
          </a:p>
          <a:p>
            <a:pPr lvl="1" eaLnBrk="1" hangingPunct="1"/>
            <a:r>
              <a:rPr lang="en-US" altLang="en-US" sz="2400" smtClean="0"/>
              <a:t>N95 mask</a:t>
            </a:r>
          </a:p>
          <a:p>
            <a:pPr lvl="1" eaLnBrk="1" hangingPunct="1"/>
            <a:r>
              <a:rPr lang="en-US" altLang="en-US" sz="2400" smtClean="0"/>
              <a:t>Work gloves</a:t>
            </a:r>
          </a:p>
          <a:p>
            <a:pPr lvl="1" eaLnBrk="1" hangingPunct="1"/>
            <a:r>
              <a:rPr lang="en-US" altLang="en-US" sz="2400" smtClean="0"/>
              <a:t>Sturdy shoes or boots</a:t>
            </a:r>
          </a:p>
          <a:p>
            <a:pPr lvl="1" eaLnBrk="1" hangingPunct="1"/>
            <a:r>
              <a:rPr lang="en-US" altLang="en-US" sz="2400" smtClean="0"/>
              <a:t>Non-latex exam gloves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3: Disaster Medical Operations — Part 1 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3-</a:t>
            </a:r>
            <a:fld id="{B10308F4-2D43-4AB9-AC64-086C4756B460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36868" name="Footer Placeholder 4"/>
          <p:cNvSpPr txBox="1">
            <a:spLocks noGrp="1"/>
          </p:cNvSpPr>
          <p:nvPr/>
        </p:nvSpPr>
        <p:spPr bwMode="auto">
          <a:xfrm>
            <a:off x="368300" y="6597650"/>
            <a:ext cx="42545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3686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Triage Process</a:t>
            </a:r>
          </a:p>
        </p:txBody>
      </p:sp>
      <p:sp>
        <p:nvSpPr>
          <p:cNvPr id="36870" name="Rectangle 2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Step 1:  Stop, Look, Listen, and Think </a:t>
            </a:r>
          </a:p>
          <a:p>
            <a:pPr eaLnBrk="1" hangingPunct="1"/>
            <a:r>
              <a:rPr lang="en-US" altLang="en-US" smtClean="0"/>
              <a:t>Step 2:  Conduct voice triage </a:t>
            </a:r>
          </a:p>
          <a:p>
            <a:pPr eaLnBrk="1" hangingPunct="1"/>
            <a:r>
              <a:rPr lang="en-US" altLang="en-US" smtClean="0"/>
              <a:t>Step 3:  Start where you stand; follow 			systematic route </a:t>
            </a:r>
          </a:p>
          <a:p>
            <a:pPr eaLnBrk="1" hangingPunct="1"/>
            <a:r>
              <a:rPr lang="en-US" altLang="en-US" smtClean="0"/>
              <a:t>Step 4:  Evaluate each survivor and tag </a:t>
            </a:r>
          </a:p>
          <a:p>
            <a:pPr eaLnBrk="1" hangingPunct="1"/>
            <a:r>
              <a:rPr lang="en-US" altLang="en-US" smtClean="0"/>
              <a:t>Step 5:  Treat “I” survivors immediately </a:t>
            </a:r>
          </a:p>
          <a:p>
            <a:pPr eaLnBrk="1" hangingPunct="1"/>
            <a:r>
              <a:rPr lang="en-US" altLang="en-US" smtClean="0"/>
              <a:t>Step 6:  Document triage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3: Disaster Medical Operations — Part 1 </a:t>
            </a: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3-</a:t>
            </a:r>
            <a:fld id="{CEDE242A-D898-4FE6-8086-1A46E2B80ADB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Step 4: Triage Evaluation 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Check airway and breathing</a:t>
            </a:r>
          </a:p>
          <a:p>
            <a:pPr eaLnBrk="1" hangingPunct="1"/>
            <a:r>
              <a:rPr lang="en-US" altLang="en-US" smtClean="0"/>
              <a:t>Check circulation and bleeding</a:t>
            </a:r>
          </a:p>
          <a:p>
            <a:pPr eaLnBrk="1" hangingPunct="1"/>
            <a:r>
              <a:rPr lang="en-US" altLang="en-US" smtClean="0"/>
              <a:t>Check mental status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3: Disaster Medical Operations — Part 1 </a:t>
            </a: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3-</a:t>
            </a:r>
            <a:fld id="{1AB5F023-F636-4487-92CF-DAB3A7AB637E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38916" name="Footer Placeholder 3"/>
          <p:cNvSpPr txBox="1">
            <a:spLocks noGrp="1"/>
          </p:cNvSpPr>
          <p:nvPr/>
        </p:nvSpPr>
        <p:spPr bwMode="auto">
          <a:xfrm>
            <a:off x="368300" y="6597650"/>
            <a:ext cx="42545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38917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Triage Pitfalls</a:t>
            </a:r>
          </a:p>
        </p:txBody>
      </p:sp>
      <p:sp>
        <p:nvSpPr>
          <p:cNvPr id="38918" name="Rectangle 1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 team plan, organization, or goal</a:t>
            </a:r>
          </a:p>
          <a:p>
            <a:pPr eaLnBrk="1" hangingPunct="1"/>
            <a:r>
              <a:rPr lang="en-US" altLang="en-US" smtClean="0"/>
              <a:t>Indecisive leadership</a:t>
            </a:r>
          </a:p>
          <a:p>
            <a:pPr eaLnBrk="1" hangingPunct="1"/>
            <a:r>
              <a:rPr lang="en-US" altLang="en-US" smtClean="0"/>
              <a:t>Too much focus on one injury</a:t>
            </a:r>
          </a:p>
          <a:p>
            <a:pPr eaLnBrk="1" hangingPunct="1"/>
            <a:r>
              <a:rPr lang="en-US" altLang="en-US" smtClean="0"/>
              <a:t>Treatment (rather than triage) performed </a:t>
            </a:r>
          </a:p>
        </p:txBody>
      </p:sp>
      <p:pic>
        <p:nvPicPr>
          <p:cNvPr id="38919" name="Picture 10" descr="CERT volunte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2147888"/>
            <a:ext cx="4495800" cy="292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3: Disaster Medical Operations — Part 1 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3-</a:t>
            </a:r>
            <a:fld id="{A5A37AED-18EB-444A-B0CA-28FE50E8B8DC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39940" name="Footer Placeholder 3"/>
          <p:cNvSpPr txBox="1">
            <a:spLocks noGrp="1"/>
          </p:cNvSpPr>
          <p:nvPr/>
        </p:nvSpPr>
        <p:spPr bwMode="auto">
          <a:xfrm>
            <a:off x="368300" y="6597650"/>
            <a:ext cx="42545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39941" name="Rectangle 14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/>
            <a:r>
              <a:rPr lang="en-US" altLang="en-US" dirty="0" smtClean="0"/>
              <a:t>Unit Summary </a:t>
            </a:r>
          </a:p>
        </p:txBody>
      </p:sp>
      <p:sp>
        <p:nvSpPr>
          <p:cNvPr id="39942" name="Rectangle 1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You should now be able to:</a:t>
            </a:r>
          </a:p>
          <a:p>
            <a:pPr lvl="1" eaLnBrk="1" hangingPunct="1"/>
            <a:r>
              <a:rPr lang="en-US" altLang="en-US" smtClean="0"/>
              <a:t>Identify 3 “killers”</a:t>
            </a:r>
          </a:p>
          <a:p>
            <a:pPr lvl="1" eaLnBrk="1" hangingPunct="1"/>
            <a:r>
              <a:rPr lang="en-US" altLang="en-US" smtClean="0"/>
              <a:t>Apply techniques for opening the airway, controlling bleeding, and treating for shock  </a:t>
            </a:r>
          </a:p>
          <a:p>
            <a:pPr lvl="1" eaLnBrk="1" hangingPunct="1"/>
            <a:r>
              <a:rPr lang="en-US" altLang="en-US" smtClean="0"/>
              <a:t>Conduct triage under simulated disaster conditions 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39943" name="Picture 16" descr="CERT Training exerc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600200"/>
            <a:ext cx="3019425" cy="402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3: Disaster Medical Operations — Part 1 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3-</a:t>
            </a:r>
            <a:fld id="{38B58148-3999-4D5D-BDDD-E4115B76EE66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40964" name="Footer Placeholder 3"/>
          <p:cNvSpPr txBox="1">
            <a:spLocks noGrp="1"/>
          </p:cNvSpPr>
          <p:nvPr/>
        </p:nvSpPr>
        <p:spPr bwMode="auto">
          <a:xfrm>
            <a:off x="368300" y="6597650"/>
            <a:ext cx="42545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4096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Homework Assignment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en-US" smtClean="0"/>
              <a:t>Read unit to be covered in next session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en-US" smtClean="0"/>
              <a:t>Bring necessary supplies for the next session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en-US" smtClean="0"/>
              <a:t>Wear appropriate clothes for the next session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3: Disaster Medical Operations — Part 1 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3-</a:t>
            </a:r>
            <a:fld id="{0FF1FF54-C766-48F3-ABA4-B8E8BCFC3BBC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START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STart = Simple Triage </a:t>
            </a:r>
          </a:p>
          <a:p>
            <a:pPr lvl="1" eaLnBrk="1" hangingPunct="1"/>
            <a:r>
              <a:rPr lang="en-US" altLang="en-US" smtClean="0"/>
              <a:t>Survivors sorted based on priority of treatment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stART = And Rapid Treatment</a:t>
            </a:r>
          </a:p>
          <a:p>
            <a:pPr lvl="1" eaLnBrk="1" hangingPunct="1"/>
            <a:r>
              <a:rPr lang="en-US" altLang="en-US" smtClean="0"/>
              <a:t>Rapid treatment of injuries assessed and prioritized in first phase </a:t>
            </a:r>
          </a:p>
        </p:txBody>
      </p:sp>
      <p:sp>
        <p:nvSpPr>
          <p:cNvPr id="18438" name="Footer Placeholder 3"/>
          <p:cNvSpPr txBox="1">
            <a:spLocks noGrp="1"/>
          </p:cNvSpPr>
          <p:nvPr/>
        </p:nvSpPr>
        <p:spPr bwMode="auto">
          <a:xfrm>
            <a:off x="368300" y="6597650"/>
            <a:ext cx="42545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3: Disaster Medical Operations — Part 1 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3-</a:t>
            </a:r>
            <a:fld id="{DF954C14-8996-476A-9D4E-3297630B96B6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19460" name="Footer Placeholder 3"/>
          <p:cNvSpPr txBox="1">
            <a:spLocks noGrp="1"/>
          </p:cNvSpPr>
          <p:nvPr/>
        </p:nvSpPr>
        <p:spPr bwMode="auto">
          <a:xfrm>
            <a:off x="368300" y="6597650"/>
            <a:ext cx="42545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19461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Unit Objectives</a:t>
            </a:r>
          </a:p>
        </p:txBody>
      </p:sp>
      <p:sp>
        <p:nvSpPr>
          <p:cNvPr id="19462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Identify “killers”</a:t>
            </a:r>
          </a:p>
          <a:p>
            <a:pPr eaLnBrk="1" hangingPunct="1"/>
            <a:r>
              <a:rPr lang="en-US" altLang="en-US" smtClean="0"/>
              <a:t>Apply techniques for opening airway, controlling bleeding, and treating for shock  </a:t>
            </a:r>
          </a:p>
          <a:p>
            <a:pPr eaLnBrk="1" hangingPunct="1"/>
            <a:r>
              <a:rPr lang="en-US" altLang="en-US" smtClean="0"/>
              <a:t>Conduct triage under simulated disaster conditions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Unit Topics</a:t>
            </a:r>
          </a:p>
        </p:txBody>
      </p:sp>
      <p:sp>
        <p:nvSpPr>
          <p:cNvPr id="20486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4332514" cy="45259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Treating life threatening injuries</a:t>
            </a:r>
          </a:p>
          <a:p>
            <a:pPr eaLnBrk="1" hangingPunct="1"/>
            <a:r>
              <a:rPr lang="en-US" altLang="en-US" dirty="0" smtClean="0"/>
              <a:t>Triage </a:t>
            </a:r>
          </a:p>
        </p:txBody>
      </p:sp>
      <p:sp>
        <p:nvSpPr>
          <p:cNvPr id="2048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3: Disaster Medical Operations — Part 1 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3-</a:t>
            </a:r>
            <a:fld id="{6C10C928-7C98-4D8D-ADFF-E97A214E26C6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0484" name="Footer Placeholder 3"/>
          <p:cNvSpPr txBox="1">
            <a:spLocks noGrp="1"/>
          </p:cNvSpPr>
          <p:nvPr/>
        </p:nvSpPr>
        <p:spPr bwMode="auto">
          <a:xfrm>
            <a:off x="368300" y="6597650"/>
            <a:ext cx="42545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b="0">
              <a:solidFill>
                <a:schemeClr val="tx1"/>
              </a:solidFill>
            </a:endParaRPr>
          </a:p>
        </p:txBody>
      </p:sp>
      <p:pic>
        <p:nvPicPr>
          <p:cNvPr id="20488" name="Picture 6" descr="Treatment A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1347788"/>
            <a:ext cx="3341687" cy="445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3: Disaster Medical Operations — Part 1 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3-</a:t>
            </a:r>
            <a:fld id="{2953998B-28B7-49C3-B8BA-9991C5ACF12E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150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Three “Killers”</a:t>
            </a:r>
          </a:p>
        </p:txBody>
      </p:sp>
      <p:sp>
        <p:nvSpPr>
          <p:cNvPr id="21509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Emergency medicine “killers”</a:t>
            </a:r>
          </a:p>
          <a:p>
            <a:pPr lvl="1" eaLnBrk="1" hangingPunct="1"/>
            <a:r>
              <a:rPr lang="en-US" altLang="en-US" smtClean="0"/>
              <a:t>Airway obstruction</a:t>
            </a:r>
          </a:p>
          <a:p>
            <a:pPr lvl="1" eaLnBrk="1" hangingPunct="1"/>
            <a:r>
              <a:rPr lang="en-US" altLang="en-US" smtClean="0"/>
              <a:t>Bleeding</a:t>
            </a:r>
          </a:p>
          <a:p>
            <a:pPr lvl="1" eaLnBrk="1" hangingPunct="1"/>
            <a:r>
              <a:rPr lang="en-US" altLang="en-US" smtClean="0"/>
              <a:t>Shock</a:t>
            </a:r>
          </a:p>
          <a:p>
            <a:pPr eaLnBrk="1" hangingPunct="1"/>
            <a:r>
              <a:rPr lang="en-US" altLang="en-US" smtClean="0"/>
              <a:t>First priority of medical operations:</a:t>
            </a:r>
          </a:p>
          <a:p>
            <a:pPr lvl="1" eaLnBrk="1" hangingPunct="1"/>
            <a:r>
              <a:rPr lang="en-US" altLang="en-US" smtClean="0"/>
              <a:t>Open airway</a:t>
            </a:r>
          </a:p>
          <a:p>
            <a:pPr lvl="1" eaLnBrk="1" hangingPunct="1"/>
            <a:r>
              <a:rPr lang="en-US" altLang="en-US" smtClean="0"/>
              <a:t>Control excessive bleeding</a:t>
            </a:r>
          </a:p>
          <a:p>
            <a:pPr lvl="1" eaLnBrk="1" hangingPunct="1"/>
            <a:r>
              <a:rPr lang="en-US" altLang="en-US" smtClean="0"/>
              <a:t>Treat for shock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3: Disaster Medical Operations — Part 1 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3-</a:t>
            </a:r>
            <a:fld id="{A1B2AD2B-DD7D-4357-BA70-4108E499E1EB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to Approach a Survivor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smtClean="0"/>
              <a:t>Be sure survivor can see you</a:t>
            </a:r>
          </a:p>
          <a:p>
            <a:pPr marL="609600" indent="-609600" eaLnBrk="1" hangingPunct="1"/>
            <a:r>
              <a:rPr lang="en-US" altLang="en-US" smtClean="0"/>
              <a:t>Identify yourself</a:t>
            </a:r>
          </a:p>
          <a:p>
            <a:pPr marL="990600" lvl="1" indent="-533400" eaLnBrk="1" hangingPunct="1"/>
            <a:r>
              <a:rPr lang="en-US" altLang="en-US" smtClean="0"/>
              <a:t>Your name and name of your organization</a:t>
            </a:r>
          </a:p>
          <a:p>
            <a:pPr marL="609600" indent="-609600" eaLnBrk="1" hangingPunct="1"/>
            <a:r>
              <a:rPr lang="en-US" altLang="en-US" smtClean="0"/>
              <a:t>Request permission to treat, if possible</a:t>
            </a:r>
          </a:p>
          <a:p>
            <a:pPr marL="609600" indent="-609600" eaLnBrk="1" hangingPunct="1"/>
            <a:r>
              <a:rPr lang="en-US" altLang="en-US" smtClean="0"/>
              <a:t>Respect </a:t>
            </a:r>
            <a:br>
              <a:rPr lang="en-US" altLang="en-US" smtClean="0"/>
            </a:br>
            <a:r>
              <a:rPr lang="en-US" altLang="en-US" smtClean="0"/>
              <a:t>cultural differences</a:t>
            </a:r>
          </a:p>
        </p:txBody>
      </p:sp>
      <p:pic>
        <p:nvPicPr>
          <p:cNvPr id="22534" name="Picture 5" descr="volunteers hel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3608388"/>
            <a:ext cx="3352800" cy="2227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3: Disaster Medical Operations — Part 1 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3-</a:t>
            </a:r>
            <a:fld id="{47783D63-A65C-436E-A279-370E2377C9F5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355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Open the Airway</a:t>
            </a:r>
          </a:p>
        </p:txBody>
      </p:sp>
      <p:sp>
        <p:nvSpPr>
          <p:cNvPr id="23557" name="Footer Placeholder 3"/>
          <p:cNvSpPr txBox="1">
            <a:spLocks noGrp="1"/>
          </p:cNvSpPr>
          <p:nvPr/>
        </p:nvSpPr>
        <p:spPr bwMode="auto">
          <a:xfrm>
            <a:off x="368300" y="6597650"/>
            <a:ext cx="42545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b="0">
              <a:solidFill>
                <a:schemeClr val="tx1"/>
              </a:solidFill>
            </a:endParaRPr>
          </a:p>
        </p:txBody>
      </p:sp>
      <p:pic>
        <p:nvPicPr>
          <p:cNvPr id="23558" name="Picture 10" descr="Respira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257300"/>
            <a:ext cx="3973513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3: Disaster Medical Operations — Part 1 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3-</a:t>
            </a:r>
            <a:fld id="{A689708D-9BA7-4BAA-AD0E-A8429A92FBC3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4580" name="Footer Placeholder 3"/>
          <p:cNvSpPr txBox="1">
            <a:spLocks noGrp="1"/>
          </p:cNvSpPr>
          <p:nvPr/>
        </p:nvSpPr>
        <p:spPr bwMode="auto">
          <a:xfrm>
            <a:off x="368300" y="6597650"/>
            <a:ext cx="42545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Symbol" pitchFamily="18" charset="2"/>
              <a:buChar char="¨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b="0">
              <a:solidFill>
                <a:schemeClr val="tx1"/>
              </a:solidFill>
            </a:endParaRPr>
          </a:p>
        </p:txBody>
      </p:sp>
      <p:pic>
        <p:nvPicPr>
          <p:cNvPr id="24581" name="Picture 13" descr="obstructed and unobstructed air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1206500"/>
            <a:ext cx="3319463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16"/>
          <p:cNvSpPr>
            <a:spLocks noGrp="1" noChangeArrowheads="1"/>
          </p:cNvSpPr>
          <p:nvPr>
            <p:ph type="title"/>
          </p:nvPr>
        </p:nvSpPr>
        <p:spPr>
          <a:xfrm>
            <a:off x="114300" y="228600"/>
            <a:ext cx="8839200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>Open vs. Obstructed Airway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_ppt_template">
  <a:themeElements>
    <a:clrScheme name="Cert_pp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rt_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rt_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_pp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_pp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_pp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_pp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_pp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C4E6717E8D334DB41EECC6BFB9AFD2" ma:contentTypeVersion="0" ma:contentTypeDescription="Create a new document." ma:contentTypeScope="" ma:versionID="e040c4fd0f68f005cdd4875e4a8a37c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0DE85D-5675-495B-B465-4B3EE2ECE1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36989ED-2057-4043-B574-08C5A0C696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DBB4FC-8888-4999-A947-B11783BFBC25}">
  <ds:schemaRefs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2429</TotalTime>
  <Words>904</Words>
  <Application>Microsoft Office PowerPoint</Application>
  <PresentationFormat>On-screen Show (4:3)</PresentationFormat>
  <Paragraphs>219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Cert_ppt_template</vt:lpstr>
      <vt:lpstr>Disaster Medical Operations — Part 1 </vt:lpstr>
      <vt:lpstr>CERT Training</vt:lpstr>
      <vt:lpstr>START</vt:lpstr>
      <vt:lpstr>Unit Objectives</vt:lpstr>
      <vt:lpstr>Unit Topics</vt:lpstr>
      <vt:lpstr>Three “Killers”</vt:lpstr>
      <vt:lpstr>How to Approach a Survivor</vt:lpstr>
      <vt:lpstr>Open the Airway</vt:lpstr>
      <vt:lpstr>Open vs. Obstructed Airway</vt:lpstr>
      <vt:lpstr>Head-Tilt/Chin-Lift Method</vt:lpstr>
      <vt:lpstr>Types of Bleeding - 1</vt:lpstr>
      <vt:lpstr>Types of Bleeding - 2</vt:lpstr>
      <vt:lpstr>Control Bleeding</vt:lpstr>
      <vt:lpstr>Pressure Points</vt:lpstr>
      <vt:lpstr>Shock</vt:lpstr>
      <vt:lpstr>Recognizing Shock</vt:lpstr>
      <vt:lpstr>Responding to Mass Casualty Event</vt:lpstr>
      <vt:lpstr>CERT Sizeup</vt:lpstr>
      <vt:lpstr>What Is Triage?</vt:lpstr>
      <vt:lpstr>Triage</vt:lpstr>
      <vt:lpstr>Rescuer Safety During Triage</vt:lpstr>
      <vt:lpstr>Triage Process</vt:lpstr>
      <vt:lpstr>Step 4: Triage Evaluation </vt:lpstr>
      <vt:lpstr>Triage Pitfalls</vt:lpstr>
      <vt:lpstr>Unit Summary </vt:lpstr>
      <vt:lpstr>Homework Assignment</vt:lpstr>
    </vt:vector>
  </TitlesOfParts>
  <Company>FEMA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 Basic Training Unit 3 - Disaster Medical Operations Part 1</dc:title>
  <dc:subject>This presentation contains the Community Emergency Response Team (CERT) Basic Training Unit 2, which discusses part one of Disaster Medical Operations.</dc:subject>
  <dc:creator>FEMA;Community Emergency Response Team;CitizenCorps</dc:creator>
  <cp:keywords>FEMA, CERT, basic, training, disaster, medical, operations, unit 3</cp:keywords>
  <cp:lastModifiedBy>Jones, Cynthia</cp:lastModifiedBy>
  <cp:revision>223</cp:revision>
  <cp:lastPrinted>2005-12-21T16:28:49Z</cp:lastPrinted>
  <dcterms:created xsi:type="dcterms:W3CDTF">2005-12-20T16:22:26Z</dcterms:created>
  <dcterms:modified xsi:type="dcterms:W3CDTF">2016-02-24T20:38:05Z</dcterms:modified>
</cp:coreProperties>
</file>