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81" r:id="rId4"/>
    <p:sldMasterId id="2147483683" r:id="rId5"/>
  </p:sldMasterIdLst>
  <p:notesMasterIdLst>
    <p:notesMasterId r:id="rId42"/>
  </p:notesMasterIdLst>
  <p:handoutMasterIdLst>
    <p:handoutMasterId r:id="rId43"/>
  </p:handoutMasterIdLst>
  <p:sldIdLst>
    <p:sldId id="301" r:id="rId6"/>
    <p:sldId id="304" r:id="rId7"/>
    <p:sldId id="302" r:id="rId8"/>
    <p:sldId id="292" r:id="rId9"/>
    <p:sldId id="308" r:id="rId10"/>
    <p:sldId id="309" r:id="rId11"/>
    <p:sldId id="297" r:id="rId12"/>
    <p:sldId id="311" r:id="rId13"/>
    <p:sldId id="312" r:id="rId14"/>
    <p:sldId id="313" r:id="rId15"/>
    <p:sldId id="267" r:id="rId16"/>
    <p:sldId id="268" r:id="rId17"/>
    <p:sldId id="315" r:id="rId18"/>
    <p:sldId id="305" r:id="rId19"/>
    <p:sldId id="317" r:id="rId20"/>
    <p:sldId id="279" r:id="rId21"/>
    <p:sldId id="318" r:id="rId22"/>
    <p:sldId id="259" r:id="rId23"/>
    <p:sldId id="319" r:id="rId24"/>
    <p:sldId id="320" r:id="rId25"/>
    <p:sldId id="296" r:id="rId26"/>
    <p:sldId id="321" r:id="rId27"/>
    <p:sldId id="322" r:id="rId28"/>
    <p:sldId id="283" r:id="rId29"/>
    <p:sldId id="282" r:id="rId30"/>
    <p:sldId id="323" r:id="rId31"/>
    <p:sldId id="324" r:id="rId32"/>
    <p:sldId id="293" r:id="rId33"/>
    <p:sldId id="299" r:id="rId34"/>
    <p:sldId id="325" r:id="rId35"/>
    <p:sldId id="262" r:id="rId36"/>
    <p:sldId id="263" r:id="rId37"/>
    <p:sldId id="326" r:id="rId38"/>
    <p:sldId id="265" r:id="rId39"/>
    <p:sldId id="289" r:id="rId40"/>
    <p:sldId id="290" r:id="rId41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Geneva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Geneva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Geneva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Geneva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Geneva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Geneva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Geneva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Geneva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Geneva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clrMru>
    <a:srgbClr val="CFCFCF"/>
    <a:srgbClr val="336699"/>
    <a:srgbClr val="333333"/>
    <a:srgbClr val="CCCCCC"/>
    <a:srgbClr val="002F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96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-385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1508DCA-716C-4F84-9105-6A9DC289F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28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85A556E-C033-45EE-8A15-DA622BAF3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49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Geneva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Geneva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Geneva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Geneva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Geneva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fld id="{032FD928-6AA5-4ED8-9177-5D53F14F5F0F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fld id="{FAA13236-6F0D-4879-88D4-7E31CBD548E1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fld id="{39E4EAF7-11DD-4456-BB67-DA9FA6A66858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fld id="{984B26D0-10E2-4F7D-BA86-D24BCEA7C799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fld id="{F2944B39-6EAB-4CE2-B359-050052D97B9F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fld id="{E6167EFA-CC3D-4677-A5E3-7F692288737C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fld id="{88C330CF-4BAF-49F7-9607-85E018A9C463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fld id="{3526C3A8-A6E0-4F54-8B24-21C06CE08897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fld id="{5A6EF07D-65BB-4AD9-B3D6-C181A5BDAECF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fld id="{A496D3E9-6E63-4026-84F7-2AFB6381A071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fld id="{A7B0A62E-7F91-49C4-84EF-F7011ACBCA4A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fld id="{440D981F-A8C0-4B71-B5FB-9C3D4A1D7CA2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fld id="{BC857CDE-3F26-48E5-8E7E-DA6F1C49C613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fld id="{97F9B835-E4CF-4B46-B803-AAE7E5E34836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fld id="{1EC11FAD-48A5-433E-832F-153841E73248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fld id="{5357011C-CD77-4EBF-8680-4C0013E86B2C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fld id="{F97ED7F7-AF96-440C-8BB7-B30FEAA6B9B9}" type="slidenum">
              <a:rPr lang="en-US" altLang="en-US" sz="1200" smtClean="0"/>
              <a:pPr/>
              <a:t>27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pPr algn="r"/>
            <a:fld id="{574CAA1E-6C2B-44EA-AC25-4EF2B0203E81}" type="slidenum">
              <a:rPr lang="en-US" altLang="en-US" sz="1200"/>
              <a:pPr algn="r"/>
              <a:t>2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fld id="{A5CDAFEA-49AA-432B-96DC-97664103C351}" type="slidenum">
              <a:rPr lang="en-US" altLang="en-US" sz="1200" smtClean="0"/>
              <a:pPr/>
              <a:t>29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fld id="{99451BD0-F952-4A3D-AD56-84555BA040DD}" type="slidenum">
              <a:rPr lang="en-US" altLang="en-US" sz="1200" smtClean="0"/>
              <a:pPr/>
              <a:t>30</a:t>
            </a:fld>
            <a:endParaRPr lang="en-US" altLang="en-US" sz="12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fld id="{EF894887-6956-4240-885B-D881E20E4930}" type="slidenum">
              <a:rPr lang="en-US" altLang="en-US" sz="1200" smtClean="0"/>
              <a:pPr/>
              <a:t>31</a:t>
            </a:fld>
            <a:endParaRPr lang="en-US" altLang="en-US" sz="12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fld id="{455F78A4-8990-42EF-9F9E-D39A52C769B2}" type="slidenum">
              <a:rPr lang="en-US" altLang="en-US" sz="1200" smtClean="0"/>
              <a:pPr/>
              <a:t>32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fld id="{B9944F05-03F5-43C9-962C-88550321BCBA}" type="slidenum">
              <a:rPr lang="en-US" altLang="en-US" sz="1200" smtClean="0"/>
              <a:pPr/>
              <a:t>33</a:t>
            </a:fld>
            <a:endParaRPr lang="en-US" altLang="en-US" sz="120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fld id="{7C34334C-AA48-4F42-8D56-D253D41EE3B6}" type="slidenum">
              <a:rPr lang="en-US" altLang="en-US" sz="1200" smtClean="0"/>
              <a:pPr/>
              <a:t>34</a:t>
            </a:fld>
            <a:endParaRPr lang="en-US" altLang="en-US" sz="120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fld id="{0F44481A-3B1F-41A5-9288-5354AD3C296C}" type="slidenum">
              <a:rPr lang="en-US" altLang="en-US" sz="1200" smtClean="0"/>
              <a:pPr/>
              <a:t>35</a:t>
            </a:fld>
            <a:endParaRPr lang="en-US" altLang="en-US" sz="120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fld id="{483CC4BB-54C2-4BD3-85CD-DD78D0E1416F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fld id="{5B0C21B6-A802-453F-97F3-2A10E353DE9D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fld id="{95F0E18C-1AD2-423C-B725-32811FC8F540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fld id="{1419056D-3592-4762-B83F-FF109C468D56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fld id="{7E2B4E89-2F6A-41BB-92BC-61167E68E82C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ert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3" y="17463"/>
            <a:ext cx="1238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itiCorp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210300"/>
            <a:ext cx="20478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304800" y="4343400"/>
            <a:ext cx="279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200">
                <a:solidFill>
                  <a:schemeClr val="bg1"/>
                </a:solidFill>
                <a:latin typeface="Franklin Gothic Book" charset="0"/>
              </a:rPr>
              <a:t>CERT Basic Training</a:t>
            </a: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304800" y="47244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i="1">
                <a:solidFill>
                  <a:schemeClr val="bg1"/>
                </a:solidFill>
              </a:rPr>
              <a:t>2008</a:t>
            </a: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1382713"/>
            <a:ext cx="8543925" cy="105568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27538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1368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 Unit 1: Disaster Preparedness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E2C23893-A011-4C3A-8E3F-8E711D280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7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2098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4770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 Unit 1: Disaster Preparedness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DA18548C-6269-4348-96F3-77AD77D87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8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ert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3" y="17463"/>
            <a:ext cx="1238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itiCorp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3" y="6286500"/>
            <a:ext cx="20478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fema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6173788"/>
            <a:ext cx="1660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1382713"/>
            <a:ext cx="8543925" cy="1055687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7715" y="4369481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17813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757488" y="6245225"/>
            <a:ext cx="34829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</a:t>
            </a:r>
          </a:p>
          <a:p>
            <a:pPr>
              <a:defRPr/>
            </a:pPr>
            <a:r>
              <a:rPr lang="en-US"/>
              <a:t>Unit 1: Disaster Preparedness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386513" y="6245225"/>
            <a:ext cx="130968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B4303237-F94B-488C-8AE0-0F03DDF7E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93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 Unit 1: Disaster Preparedness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E2488054-A2AF-45A6-937D-20ED12D3A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44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245225"/>
            <a:ext cx="40751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 </a:t>
            </a:r>
          </a:p>
          <a:p>
            <a:pPr>
              <a:defRPr/>
            </a:pPr>
            <a:r>
              <a:rPr lang="en-US"/>
              <a:t>Unit 1: Disaster Preparedness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19888" y="6245225"/>
            <a:ext cx="976312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A8657442-A087-40D8-AF04-96191A66E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3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 Unit 1: Disaster Preparedness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02D6B030-2E73-42AF-85BE-DE190AD7D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3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 Unit 1: Disaster Preparedness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2DD5CE2A-1366-4242-A0D9-DA151029D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4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 Unit 1: Disaster Preparedness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F5EC979E-60D9-4497-9DDF-BC794A4FD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00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 Unit 1: Disaster Preparedness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5A67278A-4934-46FF-A598-E22AA2DC0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0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 Unit 1: Disaster Preparedness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1CE14E1D-4BB7-4113-BDD2-98CF75278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78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 Unit 1: Disaster Preparedness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5659A515-B44B-4A0B-917D-F1E04B04B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7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 Unit 1: Disaster Preparedness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7E6A48FA-CDA3-4226-9C8F-282A6201D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8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2098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4770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 Unit 1: Disaster Preparedness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2F3FD887-E52E-4F82-AE3C-D29D09CA9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1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 Unit 1: Disaster Preparedness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E20C13CE-8D0B-4C93-B869-7C0AE41EE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7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 Unit 1: Disaster Preparedness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CA8D3F37-ACE6-49F7-9C92-5C16ACEB6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3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 Unit 1: Disaster Preparedness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21CCC128-38FE-435F-8B84-D151C1548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70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 Unit 1: Disaster Preparedness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7C93AF95-DC70-4CA2-9243-6FD3938C6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5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 Unit 1: Disaster Preparedness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DA903BD4-7EFD-480D-BD74-332D0F9E2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34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 Unit 1: Disaster Preparedness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9D5DA676-4196-419E-A9A6-D03E7A94F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4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 Unit 1: Disaster Preparedness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BF1FC38D-ECEC-4F07-958A-D16EFBB08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83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8" name="Picture 4" descr="cert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3" y="6156325"/>
            <a:ext cx="1238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itiCorp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210300"/>
            <a:ext cx="20478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CERT Basic Training Unit 1: Disaster Preparedness</a:t>
            </a:r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62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0D74FF0A-92F4-4334-B823-347F9A888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268288" y="3519488"/>
            <a:ext cx="8924925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5800">
                <a:solidFill>
                  <a:schemeClr val="bg1"/>
                </a:solidFill>
              </a:rPr>
              <a:t>Unit 1: Disaster Preparedness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304800" y="4343400"/>
            <a:ext cx="279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200">
                <a:solidFill>
                  <a:schemeClr val="bg1"/>
                </a:solidFill>
                <a:latin typeface="Franklin Gothic Book" charset="0"/>
              </a:rPr>
              <a:t>CERT Basic Training</a:t>
            </a:r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304800" y="47244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i="1">
                <a:solidFill>
                  <a:schemeClr val="bg1"/>
                </a:solidFill>
              </a:rPr>
              <a:t>2008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Geneva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Genev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charset="2"/>
        <a:buChar char="v"/>
        <a:defRPr sz="3200">
          <a:solidFill>
            <a:schemeClr val="tx1"/>
          </a:solidFill>
          <a:latin typeface="+mn-lt"/>
          <a:ea typeface="Geneva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charset="2"/>
        <a:buChar char="§"/>
        <a:defRPr sz="2800">
          <a:solidFill>
            <a:schemeClr val="tx1"/>
          </a:solidFill>
          <a:latin typeface="+mn-lt"/>
          <a:ea typeface="Geneva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charset="2"/>
        <a:buChar char="v"/>
        <a:defRPr sz="2400">
          <a:solidFill>
            <a:schemeClr val="tx1"/>
          </a:solidFill>
          <a:latin typeface="+mn-lt"/>
          <a:ea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Geneva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charset="2"/>
        <a:buChar char="v"/>
        <a:defRPr sz="1600">
          <a:solidFill>
            <a:schemeClr val="tx1"/>
          </a:solidFill>
          <a:latin typeface="+mn-lt"/>
          <a:ea typeface="Geneva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1600">
          <a:solidFill>
            <a:srgbClr val="0066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1600">
          <a:solidFill>
            <a:srgbClr val="0066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1600">
          <a:solidFill>
            <a:srgbClr val="0066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1600">
          <a:solidFill>
            <a:srgbClr val="0066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83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052" name="Picture 4" descr="cert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3" y="6156325"/>
            <a:ext cx="1238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CERT Basic Training Unit 1: Disaster Preparedness</a:t>
            </a:r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62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BC26113C-E71E-4E31-8364-145633C92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10" descr="fema_logo_small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146800"/>
            <a:ext cx="177006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13" r:id="rId3"/>
    <p:sldLayoutId id="2147484024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Geneva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Genev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Arial" charset="0"/>
        <a:buChar char="●"/>
        <a:defRPr sz="3200">
          <a:solidFill>
            <a:srgbClr val="006600"/>
          </a:solidFill>
          <a:latin typeface="+mn-lt"/>
          <a:ea typeface="Geneva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charset="2"/>
        <a:buChar char="§"/>
        <a:defRPr sz="2800">
          <a:solidFill>
            <a:srgbClr val="006600"/>
          </a:solidFill>
          <a:latin typeface="+mn-lt"/>
          <a:ea typeface="Geneva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charset="2"/>
        <a:buChar char="v"/>
        <a:defRPr sz="2400">
          <a:solidFill>
            <a:srgbClr val="006600"/>
          </a:solidFill>
          <a:latin typeface="+mn-lt"/>
          <a:ea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charset="2"/>
        <a:buChar char="§"/>
        <a:defRPr sz="2000">
          <a:solidFill>
            <a:srgbClr val="006600"/>
          </a:solidFill>
          <a:latin typeface="+mn-lt"/>
          <a:ea typeface="Geneva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charset="2"/>
        <a:buChar char="v"/>
        <a:defRPr sz="1600">
          <a:solidFill>
            <a:srgbClr val="006600"/>
          </a:solidFill>
          <a:latin typeface="+mn-lt"/>
          <a:ea typeface="Geneva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1600">
          <a:solidFill>
            <a:srgbClr val="0066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1600">
          <a:solidFill>
            <a:srgbClr val="0066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1600">
          <a:solidFill>
            <a:srgbClr val="0066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1600">
          <a:solidFill>
            <a:srgbClr val="0066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effectLst/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/>
              <a:t>Disaster Preparedness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7488" y="43688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mtClean="0"/>
              <a:t>CERT Basic Training</a:t>
            </a:r>
          </a:p>
          <a:p>
            <a:pPr eaLnBrk="1" hangingPunct="1"/>
            <a:r>
              <a:rPr lang="en-US" altLang="en-US" smtClean="0"/>
              <a:t>Unit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Engaging the Whole Community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Goal of Citizen Corps is to make communities safer, more prepared, and more resilient</a:t>
            </a:r>
          </a:p>
          <a:p>
            <a:pPr eaLnBrk="1" hangingPunct="1"/>
            <a:r>
              <a:rPr lang="en-US" altLang="en-US" smtClean="0"/>
              <a:t>Citizen Corps Councils bring government and community leaders together </a:t>
            </a:r>
          </a:p>
          <a:p>
            <a:pPr eaLnBrk="1" hangingPunct="1"/>
            <a:r>
              <a:rPr lang="en-US" altLang="en-US" smtClean="0"/>
              <a:t>Councils ensure emergency plans more effectively reflect the community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1-</a:t>
            </a:r>
            <a:fld id="{C912D17C-FA55-4131-AB7D-E99813480E08}" type="slidenum">
              <a:rPr lang="en-US" altLang="en-US" sz="1400" smtClean="0">
                <a:latin typeface="Arial" charset="0"/>
              </a:rPr>
              <a:pPr/>
              <a:t>9</a:t>
            </a:fld>
            <a:endParaRPr lang="en-US" altLang="en-US" sz="1400" smtClean="0">
              <a:latin typeface="Arial" charset="0"/>
            </a:endParaRPr>
          </a:p>
        </p:txBody>
      </p:sp>
      <p:sp>
        <p:nvSpPr>
          <p:cNvPr id="16389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CERT Basic Training</a:t>
            </a:r>
          </a:p>
          <a:p>
            <a:r>
              <a:rPr lang="en-US" altLang="en-US" sz="1400" smtClean="0">
                <a:latin typeface="Arial" charset="0"/>
              </a:rPr>
              <a:t>Unit 1: Disaster Preparedness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Types of Disaster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Natural</a:t>
            </a:r>
          </a:p>
          <a:p>
            <a:pPr eaLnBrk="1" hangingPunct="1"/>
            <a:r>
              <a:rPr lang="en-US" altLang="en-US" smtClean="0"/>
              <a:t>Technological</a:t>
            </a:r>
          </a:p>
          <a:p>
            <a:pPr eaLnBrk="1" hangingPunct="1"/>
            <a:r>
              <a:rPr lang="en-US" altLang="en-US" smtClean="0"/>
              <a:t>Intentional</a:t>
            </a:r>
          </a:p>
        </p:txBody>
      </p:sp>
      <p:sp>
        <p:nvSpPr>
          <p:cNvPr id="1741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1-</a:t>
            </a:r>
            <a:fld id="{D5404496-D66D-43D1-A5C9-F6030E6D7DDD}" type="slidenum">
              <a:rPr lang="en-US" altLang="en-US" sz="1400" smtClean="0">
                <a:latin typeface="Arial" charset="0"/>
              </a:rPr>
              <a:pPr/>
              <a:t>10</a:t>
            </a:fld>
            <a:endParaRPr lang="en-US" altLang="en-US" sz="1400" smtClean="0">
              <a:latin typeface="Arial" charset="0"/>
            </a:endParaRPr>
          </a:p>
        </p:txBody>
      </p:sp>
      <p:pic>
        <p:nvPicPr>
          <p:cNvPr id="17413" name="Picture 12" descr="Flooded stre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40"/>
          <a:stretch>
            <a:fillRect/>
          </a:stretch>
        </p:blipFill>
        <p:spPr bwMode="auto">
          <a:xfrm>
            <a:off x="3722688" y="1597025"/>
            <a:ext cx="2822575" cy="1876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14" descr="Oklahoma City, 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3673475"/>
            <a:ext cx="2744788" cy="1890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15" descr="Nuclear Power Pla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2273300"/>
            <a:ext cx="2767013" cy="1835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6" name="Footer Placeholder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CERT Basic Training</a:t>
            </a:r>
          </a:p>
          <a:p>
            <a:r>
              <a:rPr lang="en-US" altLang="en-US" sz="1400" smtClean="0">
                <a:latin typeface="Arial" charset="0"/>
              </a:rPr>
              <a:t>Unit 1: Disaster Preparedness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Key Disaster Elements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They are relatively unexpected</a:t>
            </a:r>
          </a:p>
          <a:p>
            <a:pPr eaLnBrk="1" hangingPunct="1"/>
            <a:r>
              <a:rPr lang="en-US" altLang="en-US" smtClean="0"/>
              <a:t>Emergency personnel may be overwhelmed</a:t>
            </a:r>
          </a:p>
          <a:p>
            <a:pPr eaLnBrk="1" hangingPunct="1"/>
            <a:r>
              <a:rPr lang="en-US" altLang="en-US" smtClean="0"/>
              <a:t>Lives, health, and the environment are endangered</a:t>
            </a:r>
          </a:p>
        </p:txBody>
      </p:sp>
      <p:sp>
        <p:nvSpPr>
          <p:cNvPr id="18436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096000" y="6245225"/>
            <a:ext cx="1600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1-</a:t>
            </a:r>
            <a:fld id="{7847304E-27E2-4E95-A928-A6066C8D4ADC}" type="slidenum">
              <a:rPr lang="en-US" altLang="en-US" sz="1400" smtClean="0">
                <a:latin typeface="Arial" charset="0"/>
              </a:rPr>
              <a:pPr/>
              <a:t>11</a:t>
            </a:fld>
            <a:endParaRPr lang="en-US" altLang="en-US" sz="1400" smtClean="0">
              <a:latin typeface="Arial" charset="0"/>
            </a:endParaRPr>
          </a:p>
        </p:txBody>
      </p:sp>
      <p:pic>
        <p:nvPicPr>
          <p:cNvPr id="18437" name="Picture 13" descr="Houston, TX., 9/2/2005 -- Daun Jarrell hugs her daughter at the Astodome.  They are one of the  18,000 hurricane Katrina survivors housed in the R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8" y="1212850"/>
            <a:ext cx="2965450" cy="4732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3106738" y="6245225"/>
            <a:ext cx="32067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CERT Basic Training </a:t>
            </a:r>
          </a:p>
          <a:p>
            <a:r>
              <a:rPr lang="en-US" altLang="en-US" sz="1400" smtClean="0">
                <a:latin typeface="Arial" charset="0"/>
              </a:rPr>
              <a:t>Unit 1: Disaster Preparedness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Local Hazard Vulnerability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Identify most common disasters that occur</a:t>
            </a:r>
          </a:p>
          <a:p>
            <a:pPr eaLnBrk="1" hangingPunct="1"/>
            <a:r>
              <a:rPr lang="en-US" altLang="en-US" smtClean="0"/>
              <a:t>Identify possible hazards with most severe impact</a:t>
            </a:r>
          </a:p>
          <a:p>
            <a:pPr eaLnBrk="1" hangingPunct="1"/>
            <a:r>
              <a:rPr lang="en-US" altLang="en-US" smtClean="0"/>
              <a:t>Consider recent or historical impacts</a:t>
            </a:r>
          </a:p>
          <a:p>
            <a:pPr eaLnBrk="1" hangingPunct="1"/>
            <a:r>
              <a:rPr lang="en-US" altLang="en-US" smtClean="0"/>
              <a:t>Identify susceptible locations in the community for specific hazards</a:t>
            </a:r>
          </a:p>
          <a:p>
            <a:pPr eaLnBrk="1" hangingPunct="1"/>
            <a:r>
              <a:rPr lang="en-US" altLang="en-US" smtClean="0"/>
              <a:t>Consider what to expect from disruption of services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1946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1-</a:t>
            </a:r>
            <a:fld id="{86796BAF-AD22-40AB-8E4A-0EC65FB1140C}" type="slidenum">
              <a:rPr lang="en-US" altLang="en-US" sz="1400" smtClean="0">
                <a:latin typeface="Arial" charset="0"/>
              </a:rPr>
              <a:pPr/>
              <a:t>12</a:t>
            </a:fld>
            <a:endParaRPr lang="en-US" altLang="en-US" sz="1400" smtClean="0">
              <a:latin typeface="Arial" charset="0"/>
            </a:endParaRPr>
          </a:p>
        </p:txBody>
      </p:sp>
      <p:sp>
        <p:nvSpPr>
          <p:cNvPr id="19461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CERT Basic Training</a:t>
            </a:r>
          </a:p>
          <a:p>
            <a:r>
              <a:rPr lang="en-US" altLang="en-US" sz="1400" smtClean="0">
                <a:latin typeface="Arial" charset="0"/>
              </a:rPr>
              <a:t>Unit 1: Disaster Preparedness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Results of Damage to Infrastructure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Police: address incidences of </a:t>
            </a:r>
            <a:r>
              <a:rPr lang="en-US" altLang="en-US" u="sng" smtClean="0"/>
              <a:t>grave</a:t>
            </a:r>
            <a:r>
              <a:rPr lang="en-US" altLang="en-US" smtClean="0"/>
              <a:t> public safety</a:t>
            </a:r>
          </a:p>
          <a:p>
            <a:pPr eaLnBrk="1" hangingPunct="1"/>
            <a:r>
              <a:rPr lang="en-US" altLang="en-US" smtClean="0"/>
              <a:t>Firefighters: suppress </a:t>
            </a:r>
            <a:r>
              <a:rPr lang="en-US" altLang="en-US" u="sng" smtClean="0"/>
              <a:t>major</a:t>
            </a:r>
            <a:r>
              <a:rPr lang="en-US" altLang="en-US" smtClean="0"/>
              <a:t> fires</a:t>
            </a:r>
          </a:p>
          <a:p>
            <a:pPr eaLnBrk="1" hangingPunct="1"/>
            <a:r>
              <a:rPr lang="en-US" altLang="en-US" smtClean="0"/>
              <a:t>EMS personnel: handle </a:t>
            </a:r>
            <a:r>
              <a:rPr lang="en-US" altLang="en-US" u="sng" smtClean="0"/>
              <a:t>life-threatening</a:t>
            </a:r>
            <a:r>
              <a:rPr lang="en-US" altLang="en-US" smtClean="0"/>
              <a:t> injuries </a:t>
            </a:r>
          </a:p>
          <a:p>
            <a:pPr eaLnBrk="1" hangingPunct="1"/>
            <a:r>
              <a:rPr lang="en-US" altLang="en-US" smtClean="0"/>
              <a:t>Lower priority needs met in other ways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1-</a:t>
            </a:r>
            <a:fld id="{CA89686D-F0BA-48F6-B29A-9EF826ED2DC1}" type="slidenum">
              <a:rPr lang="en-US" altLang="en-US" sz="1400" smtClean="0">
                <a:latin typeface="Arial" charset="0"/>
              </a:rPr>
              <a:pPr/>
              <a:t>13</a:t>
            </a:fld>
            <a:endParaRPr lang="en-US" altLang="en-US" sz="1400" smtClean="0">
              <a:latin typeface="Arial" charset="0"/>
            </a:endParaRPr>
          </a:p>
        </p:txBody>
      </p:sp>
      <p:sp>
        <p:nvSpPr>
          <p:cNvPr id="20485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CERT Basic Training</a:t>
            </a:r>
          </a:p>
          <a:p>
            <a:r>
              <a:rPr lang="en-US" altLang="en-US" sz="1400" smtClean="0">
                <a:latin typeface="Arial" charset="0"/>
              </a:rPr>
              <a:t>Unit 1: Disaster Preparedness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Hazards Related to Structure Type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You may not have opportunity to select type of structure when a disaster occurs</a:t>
            </a:r>
          </a:p>
          <a:p>
            <a:pPr eaLnBrk="1" hangingPunct="1"/>
            <a:r>
              <a:rPr lang="en-US" altLang="en-US" smtClean="0"/>
              <a:t>Engineered buildings have performed well in most types of disasters</a:t>
            </a:r>
          </a:p>
          <a:p>
            <a:pPr eaLnBrk="1" hangingPunct="1"/>
            <a:r>
              <a:rPr lang="en-US" altLang="en-US" smtClean="0"/>
              <a:t>Types of damage vary by structure</a:t>
            </a:r>
          </a:p>
          <a:p>
            <a:pPr eaLnBrk="1" hangingPunct="1"/>
            <a:r>
              <a:rPr lang="en-US" altLang="en-US" smtClean="0"/>
              <a:t>Differences in hazards and mitigation between single-family homes and multiple-unit dwellings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1-</a:t>
            </a:r>
            <a:fld id="{7719015C-C11F-41DD-A271-9B148BD1243F}" type="slidenum">
              <a:rPr lang="en-US" altLang="en-US" sz="1400" smtClean="0">
                <a:latin typeface="Arial" charset="0"/>
              </a:rPr>
              <a:pPr/>
              <a:t>14</a:t>
            </a:fld>
            <a:endParaRPr lang="en-US" altLang="en-US" sz="1400" smtClean="0">
              <a:latin typeface="Arial" charset="0"/>
            </a:endParaRPr>
          </a:p>
        </p:txBody>
      </p:sp>
      <p:sp>
        <p:nvSpPr>
          <p:cNvPr id="21509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CERT Basic Training</a:t>
            </a:r>
          </a:p>
          <a:p>
            <a:r>
              <a:rPr lang="en-US" altLang="en-US" sz="1400" smtClean="0">
                <a:latin typeface="Arial" charset="0"/>
              </a:rPr>
              <a:t>Unit 1: Disaster Preparedness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Hazards from Home Fixtures</a:t>
            </a:r>
          </a:p>
        </p:txBody>
      </p:sp>
      <p:sp>
        <p:nvSpPr>
          <p:cNvPr id="22531" name="Rectangle 15"/>
          <p:cNvSpPr>
            <a:spLocks noGrp="1" noChangeArrowheads="1"/>
          </p:cNvSpPr>
          <p:nvPr>
            <p:ph idx="1"/>
          </p:nvPr>
        </p:nvSpPr>
        <p:spPr>
          <a:xfrm>
            <a:off x="188913" y="1341438"/>
            <a:ext cx="8824912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Gas line ruptures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Displaced water heaters or ranges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Damage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From falling books, dishes, other cabinet contents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Electric shock or injury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From displaced appliances, office equipment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Fire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From faulty wiring, overloaded plugs, or frayed electric cords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1-</a:t>
            </a:r>
            <a:fld id="{0FBDB302-57DA-4FC3-8012-C32F12235DA8}" type="slidenum">
              <a:rPr lang="en-US" altLang="en-US" sz="1400" smtClean="0">
                <a:latin typeface="Arial" charset="0"/>
              </a:rPr>
              <a:pPr/>
              <a:t>15</a:t>
            </a:fld>
            <a:endParaRPr lang="en-US" altLang="en-US" sz="1400" smtClean="0">
              <a:latin typeface="Arial" charset="0"/>
            </a:endParaRPr>
          </a:p>
        </p:txBody>
      </p:sp>
      <p:sp>
        <p:nvSpPr>
          <p:cNvPr id="22535" name="Footer Placeholder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CERT Basic Training</a:t>
            </a:r>
          </a:p>
          <a:p>
            <a:r>
              <a:rPr lang="en-US" altLang="en-US" sz="1400" smtClean="0">
                <a:latin typeface="Arial" charset="0"/>
              </a:rPr>
              <a:t>Unit 1: Disaster Preparedness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Home and Workplace </a:t>
            </a:r>
            <a:r>
              <a:rPr lang="en-US" dirty="0" smtClean="0"/>
              <a:t>Preparedness</a:t>
            </a:r>
            <a:endParaRPr lang="en-US" dirty="0" smtClean="0"/>
          </a:p>
        </p:txBody>
      </p:sp>
      <p:sp>
        <p:nvSpPr>
          <p:cNvPr id="23555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1-</a:t>
            </a:r>
            <a:fld id="{6E6F9298-0125-43E8-B7D4-9673EF486784}" type="slidenum">
              <a:rPr lang="en-US" altLang="en-US" sz="1400" smtClean="0">
                <a:latin typeface="Arial" charset="0"/>
              </a:rPr>
              <a:pPr/>
              <a:t>16</a:t>
            </a:fld>
            <a:endParaRPr lang="en-US" altLang="en-US" sz="1400" smtClean="0">
              <a:latin typeface="Arial" charset="0"/>
            </a:endParaRPr>
          </a:p>
        </p:txBody>
      </p:sp>
      <p:pic>
        <p:nvPicPr>
          <p:cNvPr id="23557" name="Picture 11" descr="Row of suburban ho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270000"/>
            <a:ext cx="4629150" cy="212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2" descr="Business mee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3171825"/>
            <a:ext cx="4224338" cy="2813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9" descr="Emergency Preparation K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3065463"/>
            <a:ext cx="2274887" cy="2043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0" name="Footer Placeholder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CERT Basic Training</a:t>
            </a:r>
          </a:p>
          <a:p>
            <a:r>
              <a:rPr lang="en-US" altLang="en-US" sz="1400" smtClean="0">
                <a:latin typeface="Arial" charset="0"/>
              </a:rPr>
              <a:t>Unit 1: Disaster Preparedness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Preparing for a Disaster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Know local hazards, alerts, warning systems, evacuation routes, and sheltering plans</a:t>
            </a:r>
          </a:p>
          <a:p>
            <a:pPr eaLnBrk="1" hangingPunct="1"/>
            <a:r>
              <a:rPr lang="en-US" altLang="en-US" smtClean="0"/>
              <a:t>Consider important elements of disaster preparedness</a:t>
            </a:r>
          </a:p>
          <a:p>
            <a:pPr eaLnBrk="1" hangingPunct="1"/>
            <a:r>
              <a:rPr lang="en-US" altLang="en-US" smtClean="0"/>
              <a:t>Address specific needs for yourself and people you know</a:t>
            </a:r>
          </a:p>
        </p:txBody>
      </p:sp>
      <p:sp>
        <p:nvSpPr>
          <p:cNvPr id="2458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1-</a:t>
            </a:r>
            <a:fld id="{579E9858-F32E-47AF-8D02-1FBC07B2DD8B}" type="slidenum">
              <a:rPr lang="en-US" altLang="en-US" sz="1400" smtClean="0">
                <a:latin typeface="Arial" charset="0"/>
              </a:rPr>
              <a:pPr/>
              <a:t>17</a:t>
            </a:fld>
            <a:endParaRPr lang="en-US" altLang="en-US" sz="1400" smtClean="0">
              <a:latin typeface="Arial" charset="0"/>
            </a:endParaRPr>
          </a:p>
        </p:txBody>
      </p:sp>
      <p:sp>
        <p:nvSpPr>
          <p:cNvPr id="24581" name="Footer Placeholder 7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CERT Basic Training</a:t>
            </a:r>
          </a:p>
          <a:p>
            <a:r>
              <a:rPr lang="en-US" altLang="en-US" sz="1400" smtClean="0">
                <a:latin typeface="Arial" charset="0"/>
              </a:rPr>
              <a:t>Unit 1: Disaster Preparedness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Protective Actions</a:t>
            </a:r>
          </a:p>
        </p:txBody>
      </p:sp>
      <p:sp>
        <p:nvSpPr>
          <p:cNvPr id="2560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Assess situation</a:t>
            </a:r>
          </a:p>
          <a:p>
            <a:pPr eaLnBrk="1" hangingPunct="1"/>
            <a:r>
              <a:rPr lang="en-US" altLang="en-US" smtClean="0"/>
              <a:t>Decide to stay or change locations</a:t>
            </a:r>
          </a:p>
          <a:p>
            <a:pPr lvl="1" eaLnBrk="1" hangingPunct="1"/>
            <a:r>
              <a:rPr lang="en-US" altLang="en-US" smtClean="0"/>
              <a:t>Critical early decision in disasters</a:t>
            </a:r>
          </a:p>
          <a:p>
            <a:pPr eaLnBrk="1" hangingPunct="1"/>
            <a:r>
              <a:rPr lang="en-US" altLang="en-US" smtClean="0"/>
              <a:t>Seek clean air and protect breathing passages</a:t>
            </a:r>
          </a:p>
          <a:p>
            <a:pPr eaLnBrk="1" hangingPunct="1"/>
            <a:r>
              <a:rPr lang="en-US" altLang="en-US" smtClean="0"/>
              <a:t>Protect from debris and signal if trapped</a:t>
            </a:r>
          </a:p>
          <a:p>
            <a:pPr eaLnBrk="1" hangingPunct="1"/>
            <a:r>
              <a:rPr lang="en-US" altLang="en-US" smtClean="0"/>
              <a:t>Remove contaminants</a:t>
            </a:r>
          </a:p>
          <a:p>
            <a:pPr eaLnBrk="1" hangingPunct="1"/>
            <a:r>
              <a:rPr lang="en-US" altLang="en-US" smtClean="0"/>
              <a:t>Practice good hygiene</a:t>
            </a:r>
          </a:p>
        </p:txBody>
      </p:sp>
      <p:sp>
        <p:nvSpPr>
          <p:cNvPr id="2560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1-</a:t>
            </a:r>
            <a:fld id="{35CE0B38-02E2-46A2-AF46-2D6E2E7AE9BC}" type="slidenum">
              <a:rPr lang="en-US" altLang="en-US" sz="1400" smtClean="0">
                <a:latin typeface="Arial" charset="0"/>
              </a:rPr>
              <a:pPr/>
              <a:t>18</a:t>
            </a:fld>
            <a:endParaRPr lang="en-US" altLang="en-US" sz="1400" smtClean="0">
              <a:latin typeface="Arial" charset="0"/>
            </a:endParaRPr>
          </a:p>
        </p:txBody>
      </p:sp>
      <p:sp>
        <p:nvSpPr>
          <p:cNvPr id="25605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CERT Basic Training</a:t>
            </a:r>
          </a:p>
          <a:p>
            <a:r>
              <a:rPr lang="en-US" altLang="en-US" sz="1400" smtClean="0">
                <a:latin typeface="Arial" charset="0"/>
              </a:rPr>
              <a:t>Unit 1: Disaster Preparedness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Setting the Stage</a:t>
            </a:r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1-</a:t>
            </a:r>
            <a:fld id="{13794A9E-4893-4D10-8FD1-37EA762F4DC4}" type="slidenum">
              <a:rPr lang="en-US" altLang="en-US" sz="1400" smtClean="0">
                <a:latin typeface="Arial" charset="0"/>
              </a:rPr>
              <a:pPr/>
              <a:t>1</a:t>
            </a:fld>
            <a:endParaRPr lang="en-US" altLang="en-US" sz="1400" smtClean="0">
              <a:latin typeface="Arial" charset="0"/>
            </a:endParaRPr>
          </a:p>
        </p:txBody>
      </p:sp>
      <p:pic>
        <p:nvPicPr>
          <p:cNvPr id="8196" name="Picture 7" descr="Flooded street with houses immersed in 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428750"/>
            <a:ext cx="3730625" cy="2490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EMT work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382963"/>
            <a:ext cx="3889375" cy="2597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4" descr="CERT volunteers placing a spli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1389063"/>
            <a:ext cx="3643312" cy="2732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Footer Placeholder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CERT Basic Training</a:t>
            </a:r>
          </a:p>
          <a:p>
            <a:r>
              <a:rPr lang="en-US" altLang="en-US" sz="1400" smtClean="0">
                <a:latin typeface="Arial" charset="0"/>
              </a:rPr>
              <a:t>Unit 1: Disaster Preparedness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Sheltering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478338" cy="4525962"/>
          </a:xfrm>
        </p:spPr>
        <p:txBody>
          <a:bodyPr/>
          <a:lstStyle/>
          <a:p>
            <a:pPr eaLnBrk="1" hangingPunct="1"/>
            <a:r>
              <a:rPr lang="en-US" altLang="en-US" smtClean="0"/>
              <a:t>Shelter in place: sealing a room</a:t>
            </a:r>
          </a:p>
          <a:p>
            <a:pPr lvl="1" eaLnBrk="1" hangingPunct="1"/>
            <a:r>
              <a:rPr lang="en-US" altLang="en-US" smtClean="0"/>
              <a:t>Identify internal room</a:t>
            </a:r>
          </a:p>
          <a:p>
            <a:pPr lvl="1" eaLnBrk="1" hangingPunct="1"/>
            <a:r>
              <a:rPr lang="en-US" altLang="en-US" smtClean="0"/>
              <a:t>Stay for several hours</a:t>
            </a:r>
          </a:p>
          <a:p>
            <a:pPr lvl="1" eaLnBrk="1" hangingPunct="1"/>
            <a:r>
              <a:rPr lang="en-US" altLang="en-US" smtClean="0"/>
              <a:t>Store supplies</a:t>
            </a:r>
          </a:p>
          <a:p>
            <a:pPr eaLnBrk="1" hangingPunct="1"/>
            <a:r>
              <a:rPr lang="en-US" altLang="en-US" smtClean="0"/>
              <a:t>Shelter for extended stay</a:t>
            </a:r>
          </a:p>
          <a:p>
            <a:pPr lvl="1" eaLnBrk="1" hangingPunct="1"/>
            <a:r>
              <a:rPr lang="en-US" altLang="en-US" smtClean="0"/>
              <a:t>Stay for several days or up to 2 weeks</a:t>
            </a:r>
          </a:p>
          <a:p>
            <a:pPr lvl="1" eaLnBrk="1" hangingPunct="1"/>
            <a:r>
              <a:rPr lang="en-US" altLang="en-US" smtClean="0"/>
              <a:t>Store emergency supplies</a:t>
            </a:r>
          </a:p>
        </p:txBody>
      </p:sp>
      <p:sp>
        <p:nvSpPr>
          <p:cNvPr id="26628" name="Content Placeholder 5"/>
          <p:cNvSpPr>
            <a:spLocks noGrp="1"/>
          </p:cNvSpPr>
          <p:nvPr>
            <p:ph sz="half" idx="2"/>
          </p:nvPr>
        </p:nvSpPr>
        <p:spPr>
          <a:xfrm>
            <a:off x="4876800" y="1341438"/>
            <a:ext cx="3810000" cy="4525962"/>
          </a:xfrm>
        </p:spPr>
        <p:txBody>
          <a:bodyPr/>
          <a:lstStyle/>
          <a:p>
            <a:pPr eaLnBrk="1" hangingPunct="1"/>
            <a:r>
              <a:rPr lang="en-US" altLang="en-US" smtClean="0"/>
              <a:t>Mass care or community shelter</a:t>
            </a:r>
          </a:p>
          <a:p>
            <a:pPr lvl="1" eaLnBrk="1" hangingPunct="1"/>
            <a:r>
              <a:rPr lang="en-US" altLang="en-US" smtClean="0"/>
              <a:t>Take 3-day disaster kits</a:t>
            </a:r>
          </a:p>
          <a:p>
            <a:pPr lvl="1" eaLnBrk="1" hangingPunct="1"/>
            <a:r>
              <a:rPr lang="en-US" altLang="en-US" smtClean="0"/>
              <a:t>Shelters provide most supplies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1-</a:t>
            </a:r>
            <a:fld id="{13E01551-7E52-4AEB-B598-14871EC719E0}" type="slidenum">
              <a:rPr lang="en-US" altLang="en-US" sz="1400" smtClean="0">
                <a:latin typeface="Arial" charset="0"/>
              </a:rPr>
              <a:pPr/>
              <a:t>19</a:t>
            </a:fld>
            <a:endParaRPr lang="en-US" altLang="en-US" sz="1400" smtClean="0">
              <a:latin typeface="Arial" charset="0"/>
            </a:endParaRPr>
          </a:p>
        </p:txBody>
      </p:sp>
      <p:sp>
        <p:nvSpPr>
          <p:cNvPr id="26630" name="Footer Placehold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CERT Basic Training </a:t>
            </a:r>
          </a:p>
          <a:p>
            <a:r>
              <a:rPr lang="en-US" altLang="en-US" sz="1400" smtClean="0">
                <a:latin typeface="Arial" charset="0"/>
              </a:rPr>
              <a:t>Unit 1: Disaster Preparedness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Develop a Disaster Plan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Where will you meet family members?</a:t>
            </a:r>
          </a:p>
          <a:p>
            <a:pPr eaLnBrk="1" hangingPunct="1"/>
            <a:r>
              <a:rPr lang="en-US" altLang="en-US" sz="2400" smtClean="0"/>
              <a:t>Who is your out-of-State “check-in” contact?</a:t>
            </a:r>
          </a:p>
          <a:p>
            <a:pPr eaLnBrk="1" hangingPunct="1"/>
            <a:r>
              <a:rPr lang="en-US" altLang="en-US" sz="2400" smtClean="0"/>
              <a:t>Will you have an extended stay? Shelter in place? Evacuate?</a:t>
            </a:r>
          </a:p>
          <a:p>
            <a:pPr eaLnBrk="1" hangingPunct="1"/>
            <a:r>
              <a:rPr lang="en-US" altLang="en-US" sz="2400" smtClean="0"/>
              <a:t>How will you escape your home? Workplace? School? Place of worship?</a:t>
            </a:r>
          </a:p>
        </p:txBody>
      </p:sp>
      <p:sp>
        <p:nvSpPr>
          <p:cNvPr id="27652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What route (and several alternates) will you use to evacuate your neighborhood?</a:t>
            </a:r>
          </a:p>
          <a:p>
            <a:pPr eaLnBrk="1" hangingPunct="1"/>
            <a:r>
              <a:rPr lang="en-US" altLang="en-US" sz="2400" smtClean="0"/>
              <a:t>Do you have transportation?</a:t>
            </a:r>
          </a:p>
          <a:p>
            <a:pPr eaLnBrk="1" hangingPunct="1"/>
            <a:r>
              <a:rPr lang="en-US" altLang="en-US" sz="2400" smtClean="0"/>
              <a:t>Did you practice your plan?</a:t>
            </a:r>
          </a:p>
          <a:p>
            <a:pPr eaLnBrk="1" hangingPunct="1"/>
            <a:endParaRPr lang="en-US" altLang="en-US" sz="2400" smtClean="0"/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1-</a:t>
            </a:r>
            <a:fld id="{31A5D10D-D9C9-47F3-91D0-7CCF201F533C}" type="slidenum">
              <a:rPr lang="en-US" altLang="en-US" sz="1400" smtClean="0">
                <a:latin typeface="Arial" charset="0"/>
              </a:rPr>
              <a:pPr/>
              <a:t>20</a:t>
            </a:fld>
            <a:endParaRPr lang="en-US" altLang="en-US" sz="1400" smtClean="0">
              <a:latin typeface="Arial" charset="0"/>
            </a:endParaRPr>
          </a:p>
        </p:txBody>
      </p:sp>
      <p:sp>
        <p:nvSpPr>
          <p:cNvPr id="27654" name="Footer Placeholder 7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CERT Basic Training </a:t>
            </a:r>
          </a:p>
          <a:p>
            <a:r>
              <a:rPr lang="en-US" altLang="en-US" sz="1400" smtClean="0">
                <a:latin typeface="Arial" charset="0"/>
              </a:rPr>
              <a:t>Unit 1: Disaster Preparedness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Escape Planning</a:t>
            </a:r>
          </a:p>
        </p:txBody>
      </p:sp>
      <p:sp>
        <p:nvSpPr>
          <p:cNvPr id="2867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Consider needs of children and individuals with disabilities</a:t>
            </a:r>
          </a:p>
          <a:p>
            <a:pPr eaLnBrk="1" hangingPunct="1"/>
            <a:r>
              <a:rPr lang="en-US" altLang="en-US" smtClean="0"/>
              <a:t>Inform all family members or office coworkers of the plan</a:t>
            </a:r>
          </a:p>
          <a:p>
            <a:pPr eaLnBrk="1" hangingPunct="1"/>
            <a:r>
              <a:rPr lang="en-US" altLang="en-US" smtClean="0"/>
              <a:t>Run practice escape drills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1-</a:t>
            </a:r>
            <a:fld id="{97EAEB90-01C5-498A-922E-FB891ECBAC5B}" type="slidenum">
              <a:rPr lang="en-US" altLang="en-US" sz="1400" smtClean="0">
                <a:latin typeface="Arial" charset="0"/>
              </a:rPr>
              <a:pPr/>
              <a:t>21</a:t>
            </a:fld>
            <a:endParaRPr lang="en-US" altLang="en-US" sz="1400" smtClean="0">
              <a:latin typeface="Arial" charset="0"/>
            </a:endParaRPr>
          </a:p>
        </p:txBody>
      </p:sp>
      <p:sp>
        <p:nvSpPr>
          <p:cNvPr id="28677" name="Footer Placehold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CERT Basic Training</a:t>
            </a:r>
          </a:p>
          <a:p>
            <a:r>
              <a:rPr lang="en-US" altLang="en-US" sz="1400" smtClean="0">
                <a:latin typeface="Arial" charset="0"/>
              </a:rPr>
              <a:t>Unit 1: Disaster Preparedness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Preparing for a Disaster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Mitigation is the reduction of loss of life and property by lessening the impact of disasters</a:t>
            </a:r>
          </a:p>
          <a:p>
            <a:pPr lvl="1" eaLnBrk="1" hangingPunct="1"/>
            <a:r>
              <a:rPr lang="en-US" altLang="en-US" smtClean="0"/>
              <a:t>Any activity that prevents an emergency or reduces effects of hazards</a:t>
            </a:r>
          </a:p>
          <a:p>
            <a:pPr eaLnBrk="1" hangingPunct="1"/>
            <a:r>
              <a:rPr lang="en-US" altLang="en-US" smtClean="0"/>
              <a:t>CERT members should have adequate homeowners coverage</a:t>
            </a:r>
          </a:p>
          <a:p>
            <a:pPr lvl="1" eaLnBrk="1" hangingPunct="1"/>
            <a:r>
              <a:rPr lang="en-US" altLang="en-US" smtClean="0"/>
              <a:t>Add flood insurance if in a flood hazard area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1-</a:t>
            </a:r>
            <a:fld id="{55C6CDFF-0640-4B7A-B52D-CB6BF023B2FD}" type="slidenum">
              <a:rPr lang="en-US" altLang="en-US" sz="1400" smtClean="0">
                <a:latin typeface="Arial" charset="0"/>
              </a:rPr>
              <a:pPr/>
              <a:t>22</a:t>
            </a:fld>
            <a:endParaRPr lang="en-US" altLang="en-US" sz="1400" smtClean="0">
              <a:latin typeface="Arial" charset="0"/>
            </a:endParaRPr>
          </a:p>
        </p:txBody>
      </p:sp>
      <p:sp>
        <p:nvSpPr>
          <p:cNvPr id="29701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CERT Basic Training</a:t>
            </a:r>
          </a:p>
          <a:p>
            <a:r>
              <a:rPr lang="en-US" altLang="en-US" sz="1400" smtClean="0">
                <a:latin typeface="Arial" charset="0"/>
              </a:rPr>
              <a:t>Unit 1: Disaster Preparedness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Non-structural Hazard Mitigation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mtClean="0"/>
              <a:t>Anchor heavy furniture</a:t>
            </a:r>
          </a:p>
          <a:p>
            <a:pPr eaLnBrk="1" hangingPunct="1"/>
            <a:r>
              <a:rPr lang="en-US" altLang="en-US" smtClean="0"/>
              <a:t>Secure appliances and office equipment</a:t>
            </a:r>
          </a:p>
          <a:p>
            <a:pPr eaLnBrk="1" hangingPunct="1"/>
            <a:r>
              <a:rPr lang="en-US" altLang="en-US" smtClean="0"/>
              <a:t>Install hurricane storm shutters</a:t>
            </a:r>
          </a:p>
          <a:p>
            <a:pPr eaLnBrk="1" hangingPunct="1"/>
            <a:r>
              <a:rPr lang="en-US" altLang="en-US" smtClean="0"/>
              <a:t>Childproof cabinet doors</a:t>
            </a:r>
          </a:p>
          <a:p>
            <a:pPr eaLnBrk="1" hangingPunct="1"/>
            <a:r>
              <a:rPr lang="en-US" altLang="en-US" smtClean="0"/>
              <a:t>Locate and label gas, electricity, and water shutoffs</a:t>
            </a:r>
          </a:p>
          <a:p>
            <a:pPr eaLnBrk="1" hangingPunct="1"/>
            <a:r>
              <a:rPr lang="en-US" altLang="en-US" smtClean="0"/>
              <a:t>Secure water heaters and have flexible gas lines installed</a:t>
            </a:r>
          </a:p>
        </p:txBody>
      </p:sp>
      <p:sp>
        <p:nvSpPr>
          <p:cNvPr id="3072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1-</a:t>
            </a:r>
            <a:fld id="{D75F1597-56F2-4D9C-AFA4-3370668989AF}" type="slidenum">
              <a:rPr lang="en-US" altLang="en-US" sz="1400" smtClean="0">
                <a:latin typeface="Arial" charset="0"/>
              </a:rPr>
              <a:pPr/>
              <a:t>23</a:t>
            </a:fld>
            <a:endParaRPr lang="en-US" altLang="en-US" sz="1400" smtClean="0">
              <a:latin typeface="Arial" charset="0"/>
            </a:endParaRPr>
          </a:p>
        </p:txBody>
      </p:sp>
      <p:sp>
        <p:nvSpPr>
          <p:cNvPr id="30725" name="Footer Placehold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CERT Basic Training</a:t>
            </a:r>
          </a:p>
          <a:p>
            <a:r>
              <a:rPr lang="en-US" altLang="en-US" sz="1400" smtClean="0">
                <a:latin typeface="Arial" charset="0"/>
              </a:rPr>
              <a:t>Unit 1: Disaster Preparedness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Other Mitigation Measures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Bolt houses to foundations</a:t>
            </a:r>
          </a:p>
          <a:p>
            <a:pPr eaLnBrk="1" hangingPunct="1"/>
            <a:r>
              <a:rPr lang="en-US" altLang="en-US" smtClean="0"/>
              <a:t>Install trusses or hurricane straps to reinforce roof</a:t>
            </a:r>
          </a:p>
          <a:p>
            <a:pPr eaLnBrk="1" hangingPunct="1"/>
            <a:r>
              <a:rPr lang="en-US" altLang="en-US" smtClean="0"/>
              <a:t>Strap propane tanks and chimneys</a:t>
            </a:r>
          </a:p>
          <a:p>
            <a:pPr eaLnBrk="1" hangingPunct="1"/>
            <a:r>
              <a:rPr lang="en-US" altLang="en-US" smtClean="0"/>
              <a:t>Strap mobile homes to their slabs</a:t>
            </a:r>
          </a:p>
          <a:p>
            <a:pPr eaLnBrk="1" hangingPunct="1"/>
            <a:r>
              <a:rPr lang="en-US" altLang="en-US" smtClean="0"/>
              <a:t>Raise utilities</a:t>
            </a:r>
          </a:p>
          <a:p>
            <a:pPr eaLnBrk="1" hangingPunct="1"/>
            <a:r>
              <a:rPr lang="en-US" altLang="en-US" smtClean="0"/>
              <a:t>Build a safe room</a:t>
            </a:r>
          </a:p>
        </p:txBody>
      </p:sp>
      <p:sp>
        <p:nvSpPr>
          <p:cNvPr id="3174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1-</a:t>
            </a:r>
            <a:fld id="{1120AE07-CD25-468D-8B9B-06207358266B}" type="slidenum">
              <a:rPr lang="en-US" altLang="en-US" sz="1400" smtClean="0">
                <a:latin typeface="Arial" charset="0"/>
              </a:rPr>
              <a:pPr/>
              <a:t>24</a:t>
            </a:fld>
            <a:endParaRPr lang="en-US" altLang="en-US" sz="1400" smtClean="0">
              <a:latin typeface="Arial" charset="0"/>
            </a:endParaRPr>
          </a:p>
        </p:txBody>
      </p:sp>
      <p:sp>
        <p:nvSpPr>
          <p:cNvPr id="31749" name="Footer Placehold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CERT Basic Training</a:t>
            </a:r>
          </a:p>
          <a:p>
            <a:r>
              <a:rPr lang="en-US" altLang="en-US" sz="1400" smtClean="0">
                <a:latin typeface="Arial" charset="0"/>
              </a:rPr>
              <a:t>Unit 1: Disaster Preparedness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Fortifying Your Home</a:t>
            </a:r>
          </a:p>
        </p:txBody>
      </p:sp>
      <p:sp>
        <p:nvSpPr>
          <p:cNvPr id="32771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Different non-structural hazards to fortify against:</a:t>
            </a:r>
          </a:p>
          <a:p>
            <a:pPr lvl="1" eaLnBrk="1" hangingPunct="1"/>
            <a:r>
              <a:rPr lang="en-US" altLang="en-US" smtClean="0"/>
              <a:t>Home fires</a:t>
            </a:r>
          </a:p>
          <a:p>
            <a:pPr lvl="1" eaLnBrk="1" hangingPunct="1"/>
            <a:r>
              <a:rPr lang="en-US" altLang="en-US" smtClean="0"/>
              <a:t>Landslides or mudslides</a:t>
            </a:r>
          </a:p>
          <a:p>
            <a:pPr lvl="1" eaLnBrk="1" hangingPunct="1"/>
            <a:r>
              <a:rPr lang="en-US" altLang="en-US" smtClean="0"/>
              <a:t>Wildfires</a:t>
            </a:r>
          </a:p>
        </p:txBody>
      </p:sp>
      <p:sp>
        <p:nvSpPr>
          <p:cNvPr id="32772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277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1-</a:t>
            </a:r>
            <a:fld id="{99C30EF4-E71E-4D14-BC44-C50F47E5E1F7}" type="slidenum">
              <a:rPr lang="en-US" altLang="en-US" sz="1400" smtClean="0">
                <a:latin typeface="Arial" charset="0"/>
              </a:rPr>
              <a:pPr/>
              <a:t>25</a:t>
            </a:fld>
            <a:endParaRPr lang="en-US" altLang="en-US" sz="1400" smtClean="0">
              <a:latin typeface="Arial" charset="0"/>
            </a:endParaRPr>
          </a:p>
        </p:txBody>
      </p:sp>
      <p:pic>
        <p:nvPicPr>
          <p:cNvPr id="32774" name="Picture 3" descr="House destroyed by f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384300"/>
            <a:ext cx="3155950" cy="2112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2" descr="House destroyed by landsli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3" y="3294063"/>
            <a:ext cx="1735137" cy="2605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6" name="Footer Placeholder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CERT Basic Training </a:t>
            </a:r>
          </a:p>
          <a:p>
            <a:r>
              <a:rPr lang="en-US" altLang="en-US" sz="1400" smtClean="0">
                <a:latin typeface="Arial" charset="0"/>
              </a:rPr>
              <a:t>Unit 1: Disaster Preparedness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Get Involved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9838"/>
            <a:ext cx="4038600" cy="4525962"/>
          </a:xfrm>
        </p:spPr>
        <p:txBody>
          <a:bodyPr/>
          <a:lstStyle/>
          <a:p>
            <a:pPr eaLnBrk="1" hangingPunct="1"/>
            <a:r>
              <a:rPr lang="en-US" altLang="en-US" smtClean="0"/>
              <a:t>Preparedness requires active participation from all</a:t>
            </a:r>
          </a:p>
          <a:p>
            <a:pPr lvl="1" eaLnBrk="1" hangingPunct="1"/>
            <a:r>
              <a:rPr lang="en-US" altLang="en-US" smtClean="0"/>
              <a:t>Talk to friends and family about hazards</a:t>
            </a:r>
          </a:p>
          <a:p>
            <a:pPr lvl="1" eaLnBrk="1" hangingPunct="1"/>
            <a:r>
              <a:rPr lang="en-US" altLang="en-US" smtClean="0"/>
              <a:t>Ask about emergency planning outside the home</a:t>
            </a:r>
          </a:p>
          <a:p>
            <a:pPr lvl="1" eaLnBrk="1" hangingPunct="1"/>
            <a:r>
              <a:rPr lang="en-US" altLang="en-US" smtClean="0"/>
              <a:t>Make sure those in charge have a plan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33796" name="Content Placeholder 5"/>
          <p:cNvSpPr>
            <a:spLocks noGrp="1"/>
          </p:cNvSpPr>
          <p:nvPr>
            <p:ph sz="half" idx="2"/>
          </p:nvPr>
        </p:nvSpPr>
        <p:spPr>
          <a:xfrm>
            <a:off x="4441825" y="1239838"/>
            <a:ext cx="4244975" cy="4525962"/>
          </a:xfrm>
        </p:spPr>
        <p:txBody>
          <a:bodyPr/>
          <a:lstStyle/>
          <a:p>
            <a:pPr eaLnBrk="1" hangingPunct="1"/>
            <a:r>
              <a:rPr lang="en-US" altLang="en-US" smtClean="0"/>
              <a:t>Training provides skills needed to help others and keep skills current</a:t>
            </a:r>
          </a:p>
          <a:p>
            <a:pPr lvl="1" eaLnBrk="1" hangingPunct="1"/>
            <a:r>
              <a:rPr lang="en-US" altLang="en-US" smtClean="0"/>
              <a:t>CERT program provides training, practice, and connection to others</a:t>
            </a:r>
          </a:p>
          <a:p>
            <a:pPr lvl="1" eaLnBrk="1" hangingPunct="1"/>
            <a:r>
              <a:rPr lang="en-US" altLang="en-US" smtClean="0"/>
              <a:t>Participate in drills and exercises</a:t>
            </a:r>
          </a:p>
          <a:p>
            <a:pPr lvl="1" eaLnBrk="1" hangingPunct="1"/>
            <a:r>
              <a:rPr lang="en-US" altLang="en-US" smtClean="0"/>
              <a:t>Talk to friends and family about volunteering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1-</a:t>
            </a:r>
            <a:fld id="{9FB67E17-373F-41F1-B4AD-A187210DF953}" type="slidenum">
              <a:rPr lang="en-US" altLang="en-US" sz="1400" smtClean="0">
                <a:latin typeface="Arial" charset="0"/>
              </a:rPr>
              <a:pPr/>
              <a:t>26</a:t>
            </a:fld>
            <a:endParaRPr lang="en-US" altLang="en-US" sz="1400" smtClean="0">
              <a:latin typeface="Arial" charset="0"/>
            </a:endParaRPr>
          </a:p>
        </p:txBody>
      </p:sp>
      <p:sp>
        <p:nvSpPr>
          <p:cNvPr id="33798" name="Footer Placehold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CERT Basic Training </a:t>
            </a:r>
          </a:p>
          <a:p>
            <a:r>
              <a:rPr lang="en-US" altLang="en-US" sz="1400" smtClean="0">
                <a:latin typeface="Arial" charset="0"/>
              </a:rPr>
              <a:t>Unit 1: Disaster Preparedness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CERT Disaster Response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Respond in period immediately after a disaster</a:t>
            </a:r>
          </a:p>
          <a:p>
            <a:pPr eaLnBrk="1" hangingPunct="1"/>
            <a:r>
              <a:rPr lang="en-US" altLang="en-US" smtClean="0"/>
              <a:t>Assist emergency response personnel when requested</a:t>
            </a:r>
          </a:p>
          <a:p>
            <a:pPr eaLnBrk="1" hangingPunct="1"/>
            <a:r>
              <a:rPr lang="en-US" altLang="en-US" smtClean="0"/>
              <a:t>CERT members’ first responsibility is personal and family safety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34820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Respond after a disaster:</a:t>
            </a:r>
          </a:p>
          <a:p>
            <a:pPr lvl="1" eaLnBrk="1" hangingPunct="1"/>
            <a:r>
              <a:rPr lang="en-US" altLang="en-US" smtClean="0"/>
              <a:t>Locate and turn off utilities, if safe</a:t>
            </a:r>
          </a:p>
          <a:p>
            <a:pPr lvl="1" eaLnBrk="1" hangingPunct="1"/>
            <a:r>
              <a:rPr lang="en-US" altLang="en-US" smtClean="0"/>
              <a:t>Extinguish small fires</a:t>
            </a:r>
          </a:p>
          <a:p>
            <a:pPr lvl="1" eaLnBrk="1" hangingPunct="1"/>
            <a:r>
              <a:rPr lang="en-US" altLang="en-US" smtClean="0"/>
              <a:t>Treat injuries</a:t>
            </a:r>
          </a:p>
          <a:p>
            <a:pPr lvl="1" eaLnBrk="1" hangingPunct="1"/>
            <a:r>
              <a:rPr lang="en-US" altLang="en-US" smtClean="0"/>
              <a:t>Conduct light search and rescue</a:t>
            </a:r>
          </a:p>
          <a:p>
            <a:pPr lvl="1" eaLnBrk="1" hangingPunct="1"/>
            <a:r>
              <a:rPr lang="en-US" altLang="en-US" smtClean="0"/>
              <a:t>Help to relieve survivor stress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3482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1-</a:t>
            </a:r>
            <a:fld id="{C1C9A8CE-1541-4FDD-98FA-CD4B542951AC}" type="slidenum">
              <a:rPr lang="en-US" altLang="en-US" sz="1400" smtClean="0">
                <a:latin typeface="Arial" charset="0"/>
              </a:rPr>
              <a:pPr/>
              <a:t>27</a:t>
            </a:fld>
            <a:endParaRPr lang="en-US" altLang="en-US" sz="1400" smtClean="0">
              <a:latin typeface="Arial" charset="0"/>
            </a:endParaRPr>
          </a:p>
        </p:txBody>
      </p:sp>
      <p:sp>
        <p:nvSpPr>
          <p:cNvPr id="34822" name="Footer Placeholder 7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CERT Basic Training </a:t>
            </a:r>
          </a:p>
          <a:p>
            <a:r>
              <a:rPr lang="en-US" altLang="en-US" sz="1400" smtClean="0">
                <a:latin typeface="Arial" charset="0"/>
              </a:rPr>
              <a:t>Unit 1: Disaster Preparedness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CERT Organization</a:t>
            </a:r>
          </a:p>
        </p:txBody>
      </p:sp>
      <p:sp>
        <p:nvSpPr>
          <p:cNvPr id="3584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1-</a:t>
            </a:r>
            <a:fld id="{99DD862F-7425-4CA0-9B4A-721673474867}" type="slidenum">
              <a:rPr lang="en-US" altLang="en-US" sz="1400" smtClean="0">
                <a:latin typeface="Arial" charset="0"/>
              </a:rPr>
              <a:pPr/>
              <a:t>28</a:t>
            </a:fld>
            <a:endParaRPr lang="en-US" altLang="en-US" sz="1400" smtClean="0">
              <a:latin typeface="Arial" charset="0"/>
            </a:endParaRPr>
          </a:p>
        </p:txBody>
      </p:sp>
      <p:pic>
        <p:nvPicPr>
          <p:cNvPr id="35844" name="Picture 6" descr="Cert Organizational Char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303338"/>
            <a:ext cx="8382000" cy="458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Footer Placehold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CERT Basic Training</a:t>
            </a:r>
          </a:p>
          <a:p>
            <a:r>
              <a:rPr lang="en-US" altLang="en-US" sz="1400" smtClean="0">
                <a:latin typeface="Arial" charset="0"/>
              </a:rPr>
              <a:t>Unit 1: Disaster Preparedness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Course Preview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Fire safety</a:t>
            </a:r>
          </a:p>
          <a:p>
            <a:pPr eaLnBrk="1" hangingPunct="1"/>
            <a:r>
              <a:rPr lang="en-US" altLang="en-US" smtClean="0"/>
              <a:t>Disaster medical operations</a:t>
            </a:r>
          </a:p>
          <a:p>
            <a:pPr eaLnBrk="1" hangingPunct="1"/>
            <a:r>
              <a:rPr lang="en-US" altLang="en-US" smtClean="0"/>
              <a:t>Light search and rescue</a:t>
            </a:r>
          </a:p>
          <a:p>
            <a:pPr eaLnBrk="1" hangingPunct="1"/>
            <a:r>
              <a:rPr lang="en-US" altLang="en-US" smtClean="0"/>
              <a:t>CERT organization</a:t>
            </a:r>
          </a:p>
          <a:p>
            <a:pPr eaLnBrk="1" hangingPunct="1"/>
            <a:r>
              <a:rPr lang="en-US" altLang="en-US" smtClean="0"/>
              <a:t>Disaster psychology</a:t>
            </a:r>
          </a:p>
          <a:p>
            <a:pPr eaLnBrk="1" hangingPunct="1"/>
            <a:r>
              <a:rPr lang="en-US" altLang="en-US" smtClean="0"/>
              <a:t>CERT and terrorism</a:t>
            </a:r>
          </a:p>
        </p:txBody>
      </p:sp>
      <p:sp>
        <p:nvSpPr>
          <p:cNvPr id="922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1-</a:t>
            </a:r>
            <a:fld id="{7E31E574-3382-496D-B986-176AC68E6177}" type="slidenum">
              <a:rPr lang="en-US" altLang="en-US" sz="1400" smtClean="0">
                <a:latin typeface="Arial" charset="0"/>
              </a:rPr>
              <a:pPr/>
              <a:t>2</a:t>
            </a:fld>
            <a:endParaRPr lang="en-US" altLang="en-US" sz="1400" smtClean="0">
              <a:latin typeface="Arial" charset="0"/>
            </a:endParaRPr>
          </a:p>
        </p:txBody>
      </p:sp>
      <p:sp>
        <p:nvSpPr>
          <p:cNvPr id="9221" name="Footer Placehold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CERT Basic Training</a:t>
            </a:r>
          </a:p>
          <a:p>
            <a:r>
              <a:rPr lang="en-US" altLang="en-US" sz="1400" smtClean="0">
                <a:latin typeface="Arial" charset="0"/>
              </a:rPr>
              <a:t>Unit 1: Disaster Preparedness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Personal Protective Equipment</a:t>
            </a:r>
          </a:p>
        </p:txBody>
      </p:sp>
      <p:sp>
        <p:nvSpPr>
          <p:cNvPr id="3686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Helmet</a:t>
            </a:r>
          </a:p>
          <a:p>
            <a:pPr eaLnBrk="1" hangingPunct="1"/>
            <a:r>
              <a:rPr lang="en-US" altLang="en-US" smtClean="0"/>
              <a:t>Goggles</a:t>
            </a:r>
          </a:p>
          <a:p>
            <a:pPr eaLnBrk="1" hangingPunct="1"/>
            <a:r>
              <a:rPr lang="en-US" altLang="en-US" smtClean="0"/>
              <a:t>N95 Mask</a:t>
            </a:r>
          </a:p>
          <a:p>
            <a:pPr eaLnBrk="1" hangingPunct="1"/>
            <a:r>
              <a:rPr lang="en-US" altLang="en-US" smtClean="0"/>
              <a:t>Gloves (work </a:t>
            </a:r>
            <a:br>
              <a:rPr lang="en-US" altLang="en-US" smtClean="0"/>
            </a:br>
            <a:r>
              <a:rPr lang="en-US" altLang="en-US" smtClean="0"/>
              <a:t>and non-latex)</a:t>
            </a:r>
          </a:p>
          <a:p>
            <a:pPr eaLnBrk="1" hangingPunct="1"/>
            <a:r>
              <a:rPr lang="en-US" altLang="en-US" smtClean="0"/>
              <a:t>Sturdy shoes or</a:t>
            </a:r>
            <a:br>
              <a:rPr lang="en-US" altLang="en-US" smtClean="0"/>
            </a:br>
            <a:r>
              <a:rPr lang="en-US" altLang="en-US" smtClean="0"/>
              <a:t>work boots</a:t>
            </a:r>
          </a:p>
        </p:txBody>
      </p:sp>
      <p:sp>
        <p:nvSpPr>
          <p:cNvPr id="3686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1-</a:t>
            </a:r>
            <a:fld id="{E7446AB5-60DC-4640-8AD3-D2ABDC356AFE}" type="slidenum">
              <a:rPr lang="en-US" altLang="en-US" sz="1400" smtClean="0">
                <a:latin typeface="Arial" charset="0"/>
              </a:rPr>
              <a:pPr/>
              <a:t>29</a:t>
            </a:fld>
            <a:endParaRPr lang="en-US" altLang="en-US" sz="1400" smtClean="0">
              <a:latin typeface="Arial" charset="0"/>
            </a:endParaRPr>
          </a:p>
        </p:txBody>
      </p:sp>
      <p:pic>
        <p:nvPicPr>
          <p:cNvPr id="36869" name="Picture 2" descr="Personal protection equipment, including gloves, boots, protective headgear, masks, and eye prot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2" t="3143" r="6744" b="3381"/>
          <a:stretch>
            <a:fillRect/>
          </a:stretch>
        </p:blipFill>
        <p:spPr bwMode="auto">
          <a:xfrm>
            <a:off x="4267200" y="1649413"/>
            <a:ext cx="4391025" cy="3198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0" name="Footer Placehold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CERT Basic Training</a:t>
            </a:r>
          </a:p>
          <a:p>
            <a:r>
              <a:rPr lang="en-US" altLang="en-US" sz="1400" smtClean="0">
                <a:latin typeface="Arial" charset="0"/>
              </a:rPr>
              <a:t>Unit 1: Disaster Preparedness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CERT in Action</a:t>
            </a:r>
          </a:p>
        </p:txBody>
      </p:sp>
      <p:sp>
        <p:nvSpPr>
          <p:cNvPr id="3789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1-</a:t>
            </a:r>
            <a:fld id="{77DB3961-6D5A-433D-B539-20C6D338D102}" type="slidenum">
              <a:rPr lang="en-US" altLang="en-US" sz="1400" smtClean="0">
                <a:latin typeface="Arial" charset="0"/>
              </a:rPr>
              <a:pPr/>
              <a:t>30</a:t>
            </a:fld>
            <a:endParaRPr lang="en-US" altLang="en-US" sz="1400" smtClean="0">
              <a:latin typeface="Arial" charset="0"/>
            </a:endParaRPr>
          </a:p>
        </p:txBody>
      </p:sp>
      <p:pic>
        <p:nvPicPr>
          <p:cNvPr id="37892" name="Picture 9" descr="CERT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636713"/>
            <a:ext cx="4732337" cy="3154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10" descr="CERT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6" b="1418"/>
          <a:stretch>
            <a:fillRect/>
          </a:stretch>
        </p:blipFill>
        <p:spPr bwMode="auto">
          <a:xfrm>
            <a:off x="4554538" y="1233488"/>
            <a:ext cx="3762375" cy="2932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16" descr="West Melbourne, FL, September 11, 2004-- Tom Branco, a Melbourne Certified Emergency Rescue Team member,  hands out water to residents affected by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3430588"/>
            <a:ext cx="3238500" cy="2541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5" name="Footer Placeholder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CERT Basic Training</a:t>
            </a:r>
          </a:p>
          <a:p>
            <a:r>
              <a:rPr lang="en-US" altLang="en-US" sz="1400" smtClean="0">
                <a:latin typeface="Arial" charset="0"/>
              </a:rPr>
              <a:t>Unit 1: Disaster Preparedness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Times New Roman" charset="0"/>
              </a:rPr>
              <a:t>Non-Disaster Roles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41438"/>
            <a:ext cx="3984625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Identify and aid neighbors/coworkers who might need assistance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Distribute preparedness materials; do demos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Staff first aid booths at special events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Assist with installation of smoke alarms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Parade route management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1-</a:t>
            </a:r>
            <a:fld id="{7D857A30-CC14-456D-84E9-6876D1EF3356}" type="slidenum">
              <a:rPr lang="en-US" altLang="en-US" sz="1400" smtClean="0">
                <a:latin typeface="Arial" charset="0"/>
              </a:rPr>
              <a:pPr/>
              <a:t>31</a:t>
            </a:fld>
            <a:endParaRPr lang="en-US" altLang="en-US" sz="1400" smtClean="0">
              <a:latin typeface="Arial" charset="0"/>
            </a:endParaRPr>
          </a:p>
        </p:txBody>
      </p:sp>
      <p:pic>
        <p:nvPicPr>
          <p:cNvPr id="38917" name="Picture 11" descr="Port Charlotte, FL, September 19, 2004 -- The Community Emergency Response Team (CERT) is part of the FEMA organized &quot;Operation Rebuild&quot;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2057400"/>
            <a:ext cx="4300538" cy="284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8" name="Footer Placehold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CERT Basic Training </a:t>
            </a:r>
          </a:p>
          <a:p>
            <a:r>
              <a:rPr lang="en-US" altLang="en-US" sz="1400" smtClean="0">
                <a:latin typeface="Arial" charset="0"/>
              </a:rPr>
              <a:t>Unit 1: Disaster Preparedness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Protection for Disaster Workers</a:t>
            </a:r>
          </a:p>
        </p:txBody>
      </p:sp>
      <p:sp>
        <p:nvSpPr>
          <p:cNvPr id="3993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CERT members generally protected by:</a:t>
            </a:r>
          </a:p>
          <a:p>
            <a:pPr lvl="1" eaLnBrk="1" hangingPunct="1"/>
            <a:r>
              <a:rPr lang="en-US" altLang="en-US" smtClean="0"/>
              <a:t>“Good Samaritan” laws</a:t>
            </a:r>
          </a:p>
          <a:p>
            <a:pPr lvl="1" eaLnBrk="1" hangingPunct="1"/>
            <a:r>
              <a:rPr lang="en-US" altLang="en-US" smtClean="0"/>
              <a:t>Volunteer Protection Act </a:t>
            </a:r>
            <a:br>
              <a:rPr lang="en-US" altLang="en-US" smtClean="0"/>
            </a:br>
            <a:r>
              <a:rPr lang="en-US" altLang="en-US" smtClean="0"/>
              <a:t>of 1997</a:t>
            </a:r>
          </a:p>
          <a:p>
            <a:pPr lvl="1" eaLnBrk="1" hangingPunct="1"/>
            <a:r>
              <a:rPr lang="en-US" altLang="en-US" smtClean="0"/>
              <a:t>Relevant State statutes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1-</a:t>
            </a:r>
            <a:fld id="{32AE4371-644F-41D0-A621-ADB8E94AED8A}" type="slidenum">
              <a:rPr lang="en-US" altLang="en-US" sz="1400" smtClean="0">
                <a:latin typeface="Arial" charset="0"/>
              </a:rPr>
              <a:pPr/>
              <a:t>32</a:t>
            </a:fld>
            <a:endParaRPr lang="en-US" altLang="en-US" sz="1400" smtClean="0">
              <a:latin typeface="Arial" charset="0"/>
            </a:endParaRPr>
          </a:p>
        </p:txBody>
      </p:sp>
      <p:pic>
        <p:nvPicPr>
          <p:cNvPr id="39941" name="Picture 3" descr="Micco, FL, September 13, 2004-- Diane Norton, Certified Emergency Response Team member, talks with Florence Flynn of Barefoot Bay  about assistanc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2171700"/>
            <a:ext cx="2282825" cy="344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Footer Placehold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CERT Basic Training</a:t>
            </a:r>
          </a:p>
          <a:p>
            <a:r>
              <a:rPr lang="en-US" altLang="en-US" sz="1400" smtClean="0">
                <a:latin typeface="Arial" charset="0"/>
              </a:rPr>
              <a:t>Unit 1: Disaster Preparedness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Times New Roman" charset="0"/>
              </a:rPr>
              <a:t>Additional Training for CERTs</a:t>
            </a:r>
          </a:p>
        </p:txBody>
      </p:sp>
      <p:sp>
        <p:nvSpPr>
          <p:cNvPr id="40963" name="Rectangle 12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Advanced first aid</a:t>
            </a:r>
          </a:p>
          <a:p>
            <a:pPr eaLnBrk="1" hangingPunct="1"/>
            <a:r>
              <a:rPr lang="en-US" altLang="en-US" smtClean="0"/>
              <a:t>Animal issues in disasters</a:t>
            </a:r>
          </a:p>
          <a:p>
            <a:pPr eaLnBrk="1" hangingPunct="1"/>
            <a:r>
              <a:rPr lang="en-US" altLang="en-US" smtClean="0"/>
              <a:t>Automated External Defibrillator (AED) use</a:t>
            </a:r>
          </a:p>
          <a:p>
            <a:pPr eaLnBrk="1" hangingPunct="1"/>
            <a:r>
              <a:rPr lang="en-US" altLang="en-US" smtClean="0"/>
              <a:t>Community relations</a:t>
            </a:r>
          </a:p>
          <a:p>
            <a:pPr eaLnBrk="1" hangingPunct="1"/>
            <a:r>
              <a:rPr lang="en-US" altLang="en-US" smtClean="0"/>
              <a:t>CPR skills</a:t>
            </a:r>
          </a:p>
          <a:p>
            <a:pPr eaLnBrk="1" hangingPunct="1"/>
            <a:r>
              <a:rPr lang="en-US" altLang="en-US" smtClean="0"/>
              <a:t>Debris removal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0964" name="Rectangle 1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Donations management</a:t>
            </a:r>
          </a:p>
          <a:p>
            <a:pPr eaLnBrk="1" hangingPunct="1"/>
            <a:r>
              <a:rPr lang="en-US" altLang="en-US" smtClean="0"/>
              <a:t>Shelter management</a:t>
            </a:r>
          </a:p>
          <a:p>
            <a:pPr eaLnBrk="1" hangingPunct="1"/>
            <a:r>
              <a:rPr lang="en-US" altLang="en-US" smtClean="0"/>
              <a:t>Special needs concerns</a:t>
            </a:r>
          </a:p>
          <a:p>
            <a:pPr eaLnBrk="1" hangingPunct="1"/>
            <a:r>
              <a:rPr lang="en-US" altLang="en-US" smtClean="0"/>
              <a:t>Traffic/crowd control</a:t>
            </a:r>
          </a:p>
          <a:p>
            <a:pPr eaLnBrk="1" hangingPunct="1"/>
            <a:r>
              <a:rPr lang="en-US" altLang="en-US" smtClean="0"/>
              <a:t>Utilities control</a:t>
            </a:r>
          </a:p>
          <a:p>
            <a:pPr eaLnBrk="1" hangingPunct="1"/>
            <a:r>
              <a:rPr lang="en-US" altLang="en-US" smtClean="0"/>
              <a:t>Online courses</a:t>
            </a: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1-</a:t>
            </a:r>
            <a:fld id="{56BD8265-025B-4CB5-B98D-0D345095DF57}" type="slidenum">
              <a:rPr lang="en-US" altLang="en-US" sz="1400" smtClean="0">
                <a:latin typeface="Arial" charset="0"/>
              </a:rPr>
              <a:pPr/>
              <a:t>33</a:t>
            </a:fld>
            <a:endParaRPr lang="en-US" altLang="en-US" sz="1400" smtClean="0">
              <a:latin typeface="Arial" charset="0"/>
            </a:endParaRPr>
          </a:p>
        </p:txBody>
      </p:sp>
      <p:sp>
        <p:nvSpPr>
          <p:cNvPr id="40966" name="Footer Placehold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CERT Basic Training </a:t>
            </a:r>
          </a:p>
          <a:p>
            <a:r>
              <a:rPr lang="en-US" altLang="en-US" sz="1400" smtClean="0">
                <a:latin typeface="Arial" charset="0"/>
              </a:rPr>
              <a:t>Unit 1: Disaster Preparedness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Unit Summary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You should now be able to:</a:t>
            </a:r>
          </a:p>
          <a:p>
            <a:pPr lvl="1" eaLnBrk="1" hangingPunct="1"/>
            <a:r>
              <a:rPr lang="en-US" altLang="en-US" sz="2900" smtClean="0"/>
              <a:t>Identify roles and responsibilities for community preparedness </a:t>
            </a:r>
          </a:p>
          <a:p>
            <a:pPr lvl="1" eaLnBrk="1" hangingPunct="1"/>
            <a:r>
              <a:rPr lang="en-US" altLang="en-US" sz="2900" smtClean="0"/>
              <a:t>Describe types of hazards that affect community, people, health, and infrastructure</a:t>
            </a:r>
          </a:p>
          <a:p>
            <a:pPr lvl="1" eaLnBrk="1" hangingPunct="1"/>
            <a:r>
              <a:rPr lang="en-US" altLang="en-US" sz="2900" smtClean="0"/>
              <a:t>Undertake personal and organizational preparedness actions</a:t>
            </a:r>
          </a:p>
          <a:p>
            <a:pPr lvl="1" eaLnBrk="1" hangingPunct="1"/>
            <a:r>
              <a:rPr lang="en-US" altLang="en-US" sz="2900" smtClean="0"/>
              <a:t>Describe functions of CERTs</a:t>
            </a:r>
          </a:p>
          <a:p>
            <a:pPr eaLnBrk="1" hangingPunct="1">
              <a:buFont typeface="Arial" charset="0"/>
              <a:buNone/>
            </a:pPr>
            <a:endParaRPr lang="en-US" altLang="en-US" b="1" smtClean="0"/>
          </a:p>
        </p:txBody>
      </p:sp>
      <p:sp>
        <p:nvSpPr>
          <p:cNvPr id="4198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1-</a:t>
            </a:r>
            <a:fld id="{5B6D8105-7E2A-4C2B-9FC3-BD5AFEC50F6E}" type="slidenum">
              <a:rPr lang="en-US" altLang="en-US" sz="1400" smtClean="0">
                <a:latin typeface="Arial" charset="0"/>
              </a:rPr>
              <a:pPr/>
              <a:t>34</a:t>
            </a:fld>
            <a:endParaRPr lang="en-US" altLang="en-US" sz="1400" smtClean="0">
              <a:latin typeface="Arial" charset="0"/>
            </a:endParaRPr>
          </a:p>
        </p:txBody>
      </p:sp>
      <p:sp>
        <p:nvSpPr>
          <p:cNvPr id="41989" name="Footer Placehold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CERT Basic Training</a:t>
            </a:r>
          </a:p>
          <a:p>
            <a:r>
              <a:rPr lang="en-US" altLang="en-US" sz="1400" smtClean="0">
                <a:latin typeface="Arial" charset="0"/>
              </a:rPr>
              <a:t>Unit 1: Disaster Preparedness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Assignment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charset="2"/>
              <a:buAutoNum type="arabicPeriod"/>
            </a:pPr>
            <a:r>
              <a:rPr lang="en-US" altLang="en-US" smtClean="0">
                <a:solidFill>
                  <a:schemeClr val="tx1"/>
                </a:solidFill>
              </a:rPr>
              <a:t>Review detailed information for Unit 1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2"/>
              <a:buAutoNum type="arabicPeriod"/>
            </a:pPr>
            <a:r>
              <a:rPr lang="en-US" altLang="en-US" smtClean="0">
                <a:solidFill>
                  <a:schemeClr val="tx1"/>
                </a:solidFill>
              </a:rPr>
              <a:t>Read unit to be covered in next session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2"/>
              <a:buAutoNum type="arabicPeriod"/>
            </a:pPr>
            <a:r>
              <a:rPr lang="en-US" altLang="en-US" smtClean="0">
                <a:solidFill>
                  <a:schemeClr val="tx1"/>
                </a:solidFill>
              </a:rPr>
              <a:t>Bring necessary supplies and wear appropriate clothes for next session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2"/>
              <a:buAutoNum type="arabicPeriod"/>
            </a:pPr>
            <a:r>
              <a:rPr lang="en-US" altLang="en-US" smtClean="0">
                <a:solidFill>
                  <a:schemeClr val="tx1"/>
                </a:solidFill>
              </a:rPr>
              <a:t>Discuss preparedness with family and friends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2"/>
              <a:buAutoNum type="arabicPeriod"/>
            </a:pPr>
            <a:r>
              <a:rPr lang="en-US" altLang="en-US" smtClean="0">
                <a:solidFill>
                  <a:schemeClr val="tx1"/>
                </a:solidFill>
              </a:rPr>
              <a:t>Assemble supplies in multiple locations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2"/>
              <a:buAutoNum type="arabicPeriod"/>
            </a:pPr>
            <a:r>
              <a:rPr lang="en-US" altLang="en-US" smtClean="0">
                <a:solidFill>
                  <a:schemeClr val="tx1"/>
                </a:solidFill>
              </a:rPr>
              <a:t>Examine homes for hazards</a:t>
            </a:r>
          </a:p>
        </p:txBody>
      </p:sp>
      <p:sp>
        <p:nvSpPr>
          <p:cNvPr id="43013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CERT Basic Training </a:t>
            </a:r>
          </a:p>
          <a:p>
            <a:r>
              <a:rPr lang="en-US" altLang="en-US" sz="1400" smtClean="0">
                <a:latin typeface="Arial" charset="0"/>
              </a:rPr>
              <a:t>Unit 1: Disaster Preparedness</a:t>
            </a:r>
            <a:endParaRPr lang="en-US" altLang="en-US" sz="1400" smtClean="0">
              <a:latin typeface="Arial" charset="0"/>
            </a:endParaRPr>
          </a:p>
        </p:txBody>
      </p:sp>
      <p:sp>
        <p:nvSpPr>
          <p:cNvPr id="4301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1-</a:t>
            </a:r>
            <a:fld id="{2E256406-A7CD-4A79-81BB-D0DDB6914DE3}" type="slidenum">
              <a:rPr lang="en-US" altLang="en-US" sz="1400" smtClean="0">
                <a:latin typeface="Arial" charset="0"/>
              </a:rPr>
              <a:pPr/>
              <a:t>35</a:t>
            </a:fld>
            <a:endParaRPr lang="en-US" altLang="en-US" sz="14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Times New Roman" charset="0"/>
              </a:rPr>
              <a:t>Unit Objectives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300" smtClean="0"/>
              <a:t>Identify roles and responsibilities for community preparedness </a:t>
            </a:r>
          </a:p>
          <a:p>
            <a:pPr eaLnBrk="1" hangingPunct="1"/>
            <a:r>
              <a:rPr lang="en-US" altLang="en-US" sz="3300" smtClean="0"/>
              <a:t>Describe types of hazards that affect community, people, health, and infrastructure</a:t>
            </a:r>
          </a:p>
          <a:p>
            <a:pPr eaLnBrk="1" hangingPunct="1"/>
            <a:r>
              <a:rPr lang="en-US" altLang="en-US" sz="3300" smtClean="0"/>
              <a:t>Undertake personal and organizational preparedness actions</a:t>
            </a:r>
          </a:p>
          <a:p>
            <a:pPr eaLnBrk="1" hangingPunct="1"/>
            <a:r>
              <a:rPr lang="en-US" altLang="en-US" sz="3300" smtClean="0"/>
              <a:t>Describe functions of CERTs</a:t>
            </a:r>
          </a:p>
          <a:p>
            <a:pPr eaLnBrk="1" hangingPunct="1">
              <a:buFont typeface="Arial" charset="0"/>
              <a:buNone/>
            </a:pPr>
            <a:endParaRPr lang="en-US" altLang="en-US" smtClean="0"/>
          </a:p>
          <a:p>
            <a:pPr eaLnBrk="1" hangingPunct="1">
              <a:buFont typeface="Arial" charset="0"/>
              <a:buNone/>
            </a:pPr>
            <a:endParaRPr lang="en-US" altLang="en-US" smtClean="0"/>
          </a:p>
        </p:txBody>
      </p:sp>
      <p:sp>
        <p:nvSpPr>
          <p:cNvPr id="1024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1-</a:t>
            </a:r>
            <a:fld id="{8B97ED1C-B731-484C-A137-4CBBC8C4524E}" type="slidenum">
              <a:rPr lang="en-US" altLang="en-US" sz="1400" smtClean="0">
                <a:latin typeface="Arial" charset="0"/>
              </a:rPr>
              <a:pPr/>
              <a:t>3</a:t>
            </a:fld>
            <a:endParaRPr lang="en-US" altLang="en-US" sz="1400" smtClean="0">
              <a:latin typeface="Arial" charset="0"/>
            </a:endParaRPr>
          </a:p>
        </p:txBody>
      </p:sp>
      <p:sp>
        <p:nvSpPr>
          <p:cNvPr id="10246" name="Footer Placeholder 7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CERT Basic Training</a:t>
            </a:r>
          </a:p>
          <a:p>
            <a:r>
              <a:rPr lang="en-US" altLang="en-US" sz="1400" smtClean="0">
                <a:latin typeface="Arial" charset="0"/>
              </a:rPr>
              <a:t>Unit 1: Disaster Preparedness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Community Preparedness: Roles and Responsibilities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Key priority in lessening the impact of disasters</a:t>
            </a:r>
          </a:p>
          <a:p>
            <a:pPr eaLnBrk="1" hangingPunct="1"/>
            <a:r>
              <a:rPr lang="en-US" altLang="en-US" smtClean="0"/>
              <a:t>Critical that all community members take steps to prepare</a:t>
            </a:r>
          </a:p>
          <a:p>
            <a:pPr eaLnBrk="1" hangingPunct="1"/>
            <a:r>
              <a:rPr lang="en-US" altLang="en-US" smtClean="0"/>
              <a:t>Effective when addresses unique attributes of community and engages whole community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1-</a:t>
            </a:r>
            <a:fld id="{1812D24D-1471-4B55-B242-22C568962BA1}" type="slidenum">
              <a:rPr lang="en-US" altLang="en-US" sz="1400" smtClean="0">
                <a:latin typeface="Arial" charset="0"/>
              </a:rPr>
              <a:pPr/>
              <a:t>4</a:t>
            </a:fld>
            <a:endParaRPr lang="en-US" altLang="en-US" sz="1400" smtClean="0">
              <a:latin typeface="Arial" charset="0"/>
            </a:endParaRPr>
          </a:p>
        </p:txBody>
      </p:sp>
      <p:sp>
        <p:nvSpPr>
          <p:cNvPr id="11269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CERT Basic Training</a:t>
            </a:r>
          </a:p>
          <a:p>
            <a:r>
              <a:rPr lang="en-US" altLang="en-US" sz="1400" smtClean="0">
                <a:latin typeface="Arial" charset="0"/>
              </a:rPr>
              <a:t>Unit 1: Disaster Preparedness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Government</a:t>
            </a:r>
          </a:p>
        </p:txBody>
      </p:sp>
      <p:sp>
        <p:nvSpPr>
          <p:cNvPr id="12291" name="Content Placeholder 5"/>
          <p:cNvSpPr>
            <a:spLocks noGrp="1"/>
          </p:cNvSpPr>
          <p:nvPr>
            <p:ph idx="1"/>
          </p:nvPr>
        </p:nvSpPr>
        <p:spPr>
          <a:xfrm>
            <a:off x="457200" y="11811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Government has responsibility to:</a:t>
            </a:r>
          </a:p>
          <a:p>
            <a:pPr lvl="1" eaLnBrk="1" hangingPunct="1"/>
            <a:r>
              <a:rPr lang="en-US" altLang="en-US" smtClean="0"/>
              <a:t>Develop, test, and refine emergency plans</a:t>
            </a:r>
          </a:p>
          <a:p>
            <a:pPr lvl="1" eaLnBrk="1" hangingPunct="1"/>
            <a:r>
              <a:rPr lang="en-US" altLang="en-US" smtClean="0"/>
              <a:t>Ensure emergency responders have adequate skills and resources</a:t>
            </a:r>
          </a:p>
          <a:p>
            <a:pPr lvl="1" eaLnBrk="1" hangingPunct="1"/>
            <a:r>
              <a:rPr lang="en-US" altLang="en-US" smtClean="0"/>
              <a:t>Provide services to protect and assist citizens</a:t>
            </a:r>
          </a:p>
          <a:p>
            <a:pPr lvl="1" eaLnBrk="1" hangingPunct="1"/>
            <a:endParaRPr lang="en-US" altLang="en-US" smtClean="0"/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1-</a:t>
            </a:r>
            <a:fld id="{DAC0FC13-B181-411B-8E35-179019621F9C}" type="slidenum">
              <a:rPr lang="en-US" altLang="en-US" sz="1400" smtClean="0">
                <a:latin typeface="Arial" charset="0"/>
              </a:rPr>
              <a:pPr/>
              <a:t>5</a:t>
            </a:fld>
            <a:endParaRPr lang="en-US" altLang="en-US" sz="1400" smtClean="0">
              <a:latin typeface="Arial" charset="0"/>
            </a:endParaRPr>
          </a:p>
        </p:txBody>
      </p:sp>
      <p:sp>
        <p:nvSpPr>
          <p:cNvPr id="12293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CERT Basic Training</a:t>
            </a:r>
          </a:p>
          <a:p>
            <a:r>
              <a:rPr lang="en-US" altLang="en-US" sz="1400" smtClean="0">
                <a:latin typeface="Arial" charset="0"/>
              </a:rPr>
              <a:t>Unit 1: Disaster Preparedness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Emergency Operations Plan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Assigns responsibility to organizations and individuals</a:t>
            </a:r>
          </a:p>
          <a:p>
            <a:pPr eaLnBrk="1" hangingPunct="1"/>
            <a:r>
              <a:rPr lang="en-US" altLang="en-US" smtClean="0"/>
              <a:t>Sets forth lines of authority</a:t>
            </a:r>
          </a:p>
          <a:p>
            <a:pPr eaLnBrk="1" hangingPunct="1"/>
            <a:r>
              <a:rPr lang="en-US" altLang="en-US" smtClean="0"/>
              <a:t>Describes how people and property will be protected</a:t>
            </a:r>
          </a:p>
          <a:p>
            <a:pPr eaLnBrk="1" hangingPunct="1"/>
            <a:r>
              <a:rPr lang="en-US" altLang="en-US" smtClean="0"/>
              <a:t>Identifies personnel, equipment, facilities, supplies, and other resources</a:t>
            </a: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1-</a:t>
            </a:r>
            <a:fld id="{7B39CC1B-F800-49F9-B957-D90178BFCD81}" type="slidenum">
              <a:rPr lang="en-US" altLang="en-US" sz="1400" smtClean="0">
                <a:latin typeface="Arial" charset="0"/>
              </a:rPr>
              <a:pPr/>
              <a:t>6</a:t>
            </a:fld>
            <a:endParaRPr lang="en-US" altLang="en-US" sz="1400" smtClean="0">
              <a:latin typeface="Arial" charset="0"/>
            </a:endParaRPr>
          </a:p>
        </p:txBody>
      </p:sp>
      <p:sp>
        <p:nvSpPr>
          <p:cNvPr id="13317" name="Footer Placehold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CERT Basic Training</a:t>
            </a:r>
          </a:p>
          <a:p>
            <a:r>
              <a:rPr lang="en-US" altLang="en-US" sz="1400" smtClean="0">
                <a:latin typeface="Arial" charset="0"/>
              </a:rPr>
              <a:t>Unit 1: Disaster Preparedness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Community Leaders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Have a responsibility to participate in community preparedness</a:t>
            </a:r>
          </a:p>
          <a:p>
            <a:pPr lvl="1" eaLnBrk="1" hangingPunct="1"/>
            <a:r>
              <a:rPr lang="en-US" altLang="en-US" smtClean="0"/>
              <a:t>Participate on local collaborative planning council</a:t>
            </a:r>
          </a:p>
          <a:p>
            <a:pPr lvl="1" eaLnBrk="1" hangingPunct="1"/>
            <a:r>
              <a:rPr lang="en-US" altLang="en-US" smtClean="0"/>
              <a:t>Identify and integrate appropriate resources into government plans</a:t>
            </a:r>
          </a:p>
          <a:p>
            <a:pPr lvl="1" eaLnBrk="1" hangingPunct="1"/>
            <a:r>
              <a:rPr lang="en-US" altLang="en-US" smtClean="0"/>
              <a:t>Ensure that facilities, staff, and customers served are prepared</a:t>
            </a: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1-</a:t>
            </a:r>
            <a:fld id="{703CE1B4-7AE4-40C3-A351-9DC02745509A}" type="slidenum">
              <a:rPr lang="en-US" altLang="en-US" sz="1400" smtClean="0">
                <a:latin typeface="Arial" charset="0"/>
              </a:rPr>
              <a:pPr/>
              <a:t>7</a:t>
            </a:fld>
            <a:endParaRPr lang="en-US" altLang="en-US" sz="1400" smtClean="0">
              <a:latin typeface="Arial" charset="0"/>
            </a:endParaRPr>
          </a:p>
        </p:txBody>
      </p:sp>
      <p:sp>
        <p:nvSpPr>
          <p:cNvPr id="14341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CERT Basic Training</a:t>
            </a:r>
          </a:p>
          <a:p>
            <a:r>
              <a:rPr lang="en-US" altLang="en-US" sz="1400" smtClean="0">
                <a:latin typeface="Arial" charset="0"/>
              </a:rPr>
              <a:t>Unit 1: Disaster Preparedness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Public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Learn about community alerts, warnings, and evacuation routes</a:t>
            </a:r>
          </a:p>
          <a:p>
            <a:pPr eaLnBrk="1" hangingPunct="1"/>
            <a:r>
              <a:rPr lang="en-US" altLang="en-US" smtClean="0"/>
              <a:t>Take training</a:t>
            </a:r>
          </a:p>
          <a:p>
            <a:pPr eaLnBrk="1" hangingPunct="1"/>
            <a:r>
              <a:rPr lang="en-US" altLang="en-US" smtClean="0"/>
              <a:t>Practice skills and personal plans</a:t>
            </a:r>
          </a:p>
          <a:p>
            <a:pPr eaLnBrk="1" hangingPunct="1"/>
            <a:r>
              <a:rPr lang="en-US" altLang="en-US" smtClean="0"/>
              <a:t>Network and help others</a:t>
            </a:r>
          </a:p>
          <a:p>
            <a:pPr eaLnBrk="1" hangingPunct="1"/>
            <a:r>
              <a:rPr lang="en-US" altLang="en-US" smtClean="0"/>
              <a:t>Give feedback to community </a:t>
            </a:r>
          </a:p>
          <a:p>
            <a:pPr eaLnBrk="1" hangingPunct="1"/>
            <a:r>
              <a:rPr lang="en-US" altLang="en-US" smtClean="0"/>
              <a:t>Report suspicious activity</a:t>
            </a:r>
          </a:p>
          <a:p>
            <a:pPr eaLnBrk="1" hangingPunct="1"/>
            <a:r>
              <a:rPr lang="en-US" altLang="en-US" smtClean="0"/>
              <a:t>Volunteer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1-</a:t>
            </a:r>
            <a:fld id="{77FFC7EA-2ABE-494C-B0C9-74A271B77028}" type="slidenum">
              <a:rPr lang="en-US" altLang="en-US" sz="1400" smtClean="0">
                <a:latin typeface="Arial" charset="0"/>
              </a:rPr>
              <a:pPr/>
              <a:t>8</a:t>
            </a:fld>
            <a:endParaRPr lang="en-US" altLang="en-US" sz="1400" smtClean="0">
              <a:latin typeface="Arial" charset="0"/>
            </a:endParaRPr>
          </a:p>
        </p:txBody>
      </p:sp>
      <p:sp>
        <p:nvSpPr>
          <p:cNvPr id="15365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400" smtClean="0">
                <a:latin typeface="Arial" charset="0"/>
              </a:rPr>
              <a:t>CERT Basic Training</a:t>
            </a:r>
          </a:p>
          <a:p>
            <a:r>
              <a:rPr lang="en-US" altLang="en-US" sz="1400" smtClean="0">
                <a:latin typeface="Arial" charset="0"/>
              </a:rPr>
              <a:t>Unit 1: Disaster Preparedness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ert_template">
  <a:themeElements>
    <a:clrScheme name="1_Cer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er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1_Cer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r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r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r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r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r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r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r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r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r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r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r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ert_ppt_template">
  <a:themeElements>
    <a:clrScheme name="Cert_pp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rt_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ert_pp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_pp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_pp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_pp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_pp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_pp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t_pp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t_pp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t_pp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t_pp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t_pp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t_pp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C4E6717E8D334DB41EECC6BFB9AFD2" ma:contentTypeVersion="0" ma:contentTypeDescription="Create a new document." ma:contentTypeScope="" ma:versionID="e040c4fd0f68f005cdd4875e4a8a37c5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64B6BCE-BC42-4090-91E9-A6E52592EBD9}">
  <ds:schemaRefs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746CDD2-100D-460C-AB46-5C95B0CF4E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B37383-C657-4644-959B-9A132F244E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3202</TotalTime>
  <Words>1442</Words>
  <Application>Microsoft Office PowerPoint</Application>
  <PresentationFormat>On-screen Show (4:3)</PresentationFormat>
  <Paragraphs>339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1_Cert_template</vt:lpstr>
      <vt:lpstr>Cert_ppt_template</vt:lpstr>
      <vt:lpstr>Disaster Preparedness</vt:lpstr>
      <vt:lpstr>Setting the Stage</vt:lpstr>
      <vt:lpstr>Course Preview</vt:lpstr>
      <vt:lpstr>Unit Objectives</vt:lpstr>
      <vt:lpstr>Community Preparedness: Roles and Responsibilities</vt:lpstr>
      <vt:lpstr>Government</vt:lpstr>
      <vt:lpstr>Emergency Operations Plan</vt:lpstr>
      <vt:lpstr>Community Leaders</vt:lpstr>
      <vt:lpstr>The Public</vt:lpstr>
      <vt:lpstr>Engaging the Whole Community</vt:lpstr>
      <vt:lpstr>Types of Disaster</vt:lpstr>
      <vt:lpstr>Key Disaster Elements</vt:lpstr>
      <vt:lpstr>Local Hazard Vulnerability</vt:lpstr>
      <vt:lpstr>Results of Damage to Infrastructure</vt:lpstr>
      <vt:lpstr>Hazards Related to Structure Type</vt:lpstr>
      <vt:lpstr>Hazards from Home Fixtures</vt:lpstr>
      <vt:lpstr>Home and Workplace Preparedness</vt:lpstr>
      <vt:lpstr>Preparing for a Disaster</vt:lpstr>
      <vt:lpstr>Protective Actions</vt:lpstr>
      <vt:lpstr>Sheltering</vt:lpstr>
      <vt:lpstr>Develop a Disaster Plan</vt:lpstr>
      <vt:lpstr>Escape Planning</vt:lpstr>
      <vt:lpstr>Preparing for a Disaster</vt:lpstr>
      <vt:lpstr>Non-structural Hazard Mitigation</vt:lpstr>
      <vt:lpstr>Other Mitigation Measures</vt:lpstr>
      <vt:lpstr>Fortifying Your Home</vt:lpstr>
      <vt:lpstr>Get Involved</vt:lpstr>
      <vt:lpstr>CERT Disaster Response</vt:lpstr>
      <vt:lpstr>CERT Organization</vt:lpstr>
      <vt:lpstr>Personal Protective Equipment</vt:lpstr>
      <vt:lpstr>CERT in Action</vt:lpstr>
      <vt:lpstr>Non-Disaster Roles</vt:lpstr>
      <vt:lpstr>Protection for Disaster Workers</vt:lpstr>
      <vt:lpstr>Additional Training for CERTs</vt:lpstr>
      <vt:lpstr>Unit Summary</vt:lpstr>
      <vt:lpstr>Homework Assignment</vt:lpstr>
    </vt:vector>
  </TitlesOfParts>
  <Company>FEMA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 Basic Training Unit 1 - Disaster Preparedness</dc:title>
  <dc:subject>This presentation contains the Community Emergency Response Team (CERT) Basic Training Unit 1, which discusses Disaster Preparedness.</dc:subject>
  <dc:creator>FEMA;Community Emergency Response Team;CitizenCorps</dc:creator>
  <cp:keywords>FEMA, CERT, basic, training, disaster, preparedness, fire safety, medical operations, light search and rescue, psychology, terrorism, unit 1</cp:keywords>
  <cp:lastModifiedBy>Jones, Cynthia</cp:lastModifiedBy>
  <cp:revision>280</cp:revision>
  <cp:lastPrinted>2011-04-04T13:15:12Z</cp:lastPrinted>
  <dcterms:created xsi:type="dcterms:W3CDTF">2005-12-20T16:22:26Z</dcterms:created>
  <dcterms:modified xsi:type="dcterms:W3CDTF">2016-02-24T19:43:55Z</dcterms:modified>
</cp:coreProperties>
</file>